
<file path=[Content_Types].xml><?xml version="1.0" encoding="utf-8"?>
<Types xmlns="http://schemas.openxmlformats.org/package/2006/content-types">
  <Default Extension="png" ContentType="image/png"/>
  <Default Extension="gif" ContentType="image/gi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6" r:id="rId3"/>
    <p:sldMasterId id="2147483664" r:id="rId4"/>
    <p:sldMasterId id="2147483671" r:id="rId5"/>
    <p:sldMasterId id="2147483678" r:id="rId6"/>
    <p:sldMasterId id="2147483685" r:id="rId7"/>
    <p:sldMasterId id="2147483692" r:id="rId8"/>
    <p:sldMasterId id="2147483699" r:id="rId9"/>
    <p:sldMasterId id="2147483706" r:id="rId10"/>
    <p:sldMasterId id="2147483714" r:id="rId11"/>
    <p:sldMasterId id="2147483721" r:id="rId12"/>
    <p:sldMasterId id="2147483728" r:id="rId13"/>
    <p:sldMasterId id="2147483736" r:id="rId14"/>
    <p:sldMasterId id="2147483744" r:id="rId15"/>
    <p:sldMasterId id="2147483752" r:id="rId16"/>
    <p:sldMasterId id="2147483760" r:id="rId17"/>
  </p:sldMasterIdLst>
  <p:notesMasterIdLst>
    <p:notesMasterId r:id="rId19"/>
  </p:notesMasterIdLst>
  <p:handoutMasterIdLst>
    <p:handoutMasterId r:id="rId68"/>
  </p:handoutMasterIdLst>
  <p:sldIdLst>
    <p:sldId id="1964" r:id="rId18"/>
    <p:sldId id="1137" r:id="rId20"/>
    <p:sldId id="1138" r:id="rId21"/>
    <p:sldId id="1805" r:id="rId22"/>
    <p:sldId id="996" r:id="rId23"/>
    <p:sldId id="1666" r:id="rId24"/>
    <p:sldId id="1500" r:id="rId25"/>
    <p:sldId id="1501" r:id="rId26"/>
    <p:sldId id="1904" r:id="rId27"/>
    <p:sldId id="956" r:id="rId28"/>
    <p:sldId id="958" r:id="rId29"/>
    <p:sldId id="1423" r:id="rId30"/>
    <p:sldId id="961" r:id="rId31"/>
    <p:sldId id="1562" r:id="rId32"/>
    <p:sldId id="1503" r:id="rId33"/>
    <p:sldId id="1617" r:id="rId34"/>
    <p:sldId id="1618" r:id="rId35"/>
    <p:sldId id="1564" r:id="rId36"/>
    <p:sldId id="1565" r:id="rId37"/>
    <p:sldId id="1095" r:id="rId38"/>
    <p:sldId id="1096" r:id="rId39"/>
    <p:sldId id="1906" r:id="rId40"/>
    <p:sldId id="968" r:id="rId41"/>
    <p:sldId id="1094" r:id="rId42"/>
    <p:sldId id="970" r:id="rId43"/>
    <p:sldId id="971" r:id="rId44"/>
    <p:sldId id="972" r:id="rId45"/>
    <p:sldId id="974" r:id="rId46"/>
    <p:sldId id="975" r:id="rId47"/>
    <p:sldId id="1871" r:id="rId48"/>
    <p:sldId id="978" r:id="rId49"/>
    <p:sldId id="979" r:id="rId50"/>
    <p:sldId id="980" r:id="rId51"/>
    <p:sldId id="981" r:id="rId52"/>
    <p:sldId id="1947" r:id="rId53"/>
    <p:sldId id="1948" r:id="rId54"/>
    <p:sldId id="1669" r:id="rId55"/>
    <p:sldId id="1890" r:id="rId56"/>
    <p:sldId id="1889" r:id="rId57"/>
    <p:sldId id="927" r:id="rId58"/>
    <p:sldId id="991" r:id="rId59"/>
    <p:sldId id="1615" r:id="rId60"/>
    <p:sldId id="1614" r:id="rId61"/>
    <p:sldId id="1567" r:id="rId62"/>
    <p:sldId id="1670" r:id="rId63"/>
    <p:sldId id="1315" r:id="rId64"/>
    <p:sldId id="1949" r:id="rId65"/>
    <p:sldId id="1962" r:id="rId66"/>
    <p:sldId id="284" r:id="rId67"/>
  </p:sldIdLst>
  <p:sldSz cx="9144000" cy="5143500" type="screen16x9"/>
  <p:notesSz cx="6858000" cy="9144000"/>
  <p:custDataLst>
    <p:tags r:id="rId73"/>
  </p:custDataLst>
  <p:defaultTextStyle>
    <a:defPPr>
      <a:defRPr lang="zh-CN"/>
    </a:defPPr>
    <a:lvl1pPr algn="l" rtl="0" fontAlgn="base">
      <a:spcBef>
        <a:spcPct val="0"/>
      </a:spcBef>
      <a:spcAft>
        <a:spcPct val="0"/>
      </a:spcAft>
      <a:defRPr sz="2000" kern="1200">
        <a:solidFill>
          <a:schemeClr val="tx1"/>
        </a:solidFill>
        <a:latin typeface="宋体" panose="02010600030101010101" pitchFamily="2" charset="-122"/>
        <a:ea typeface="宋体" panose="02010600030101010101" pitchFamily="2" charset="-122"/>
        <a:cs typeface="+mn-cs"/>
      </a:defRPr>
    </a:lvl1pPr>
    <a:lvl2pPr marL="457200" algn="l" rtl="0" fontAlgn="base">
      <a:spcBef>
        <a:spcPct val="0"/>
      </a:spcBef>
      <a:spcAft>
        <a:spcPct val="0"/>
      </a:spcAft>
      <a:defRPr sz="2000" kern="1200">
        <a:solidFill>
          <a:schemeClr val="tx1"/>
        </a:solidFill>
        <a:latin typeface="宋体" panose="02010600030101010101" pitchFamily="2" charset="-122"/>
        <a:ea typeface="宋体" panose="02010600030101010101" pitchFamily="2" charset="-122"/>
        <a:cs typeface="+mn-cs"/>
      </a:defRPr>
    </a:lvl2pPr>
    <a:lvl3pPr marL="914400" algn="l" rtl="0" fontAlgn="base">
      <a:spcBef>
        <a:spcPct val="0"/>
      </a:spcBef>
      <a:spcAft>
        <a:spcPct val="0"/>
      </a:spcAft>
      <a:defRPr sz="2000" kern="1200">
        <a:solidFill>
          <a:schemeClr val="tx1"/>
        </a:solidFill>
        <a:latin typeface="宋体" panose="02010600030101010101" pitchFamily="2" charset="-122"/>
        <a:ea typeface="宋体" panose="02010600030101010101" pitchFamily="2" charset="-122"/>
        <a:cs typeface="+mn-cs"/>
      </a:defRPr>
    </a:lvl3pPr>
    <a:lvl4pPr marL="1371600" algn="l" rtl="0" fontAlgn="base">
      <a:spcBef>
        <a:spcPct val="0"/>
      </a:spcBef>
      <a:spcAft>
        <a:spcPct val="0"/>
      </a:spcAft>
      <a:defRPr sz="2000" kern="1200">
        <a:solidFill>
          <a:schemeClr val="tx1"/>
        </a:solidFill>
        <a:latin typeface="宋体" panose="02010600030101010101" pitchFamily="2" charset="-122"/>
        <a:ea typeface="宋体" panose="02010600030101010101" pitchFamily="2" charset="-122"/>
        <a:cs typeface="+mn-cs"/>
      </a:defRPr>
    </a:lvl4pPr>
    <a:lvl5pPr marL="1828800" algn="l" rtl="0" fontAlgn="base">
      <a:spcBef>
        <a:spcPct val="0"/>
      </a:spcBef>
      <a:spcAft>
        <a:spcPct val="0"/>
      </a:spcAft>
      <a:defRPr sz="2000" kern="1200">
        <a:solidFill>
          <a:schemeClr val="tx1"/>
        </a:solidFill>
        <a:latin typeface="宋体" panose="02010600030101010101" pitchFamily="2" charset="-122"/>
        <a:ea typeface="宋体" panose="02010600030101010101" pitchFamily="2" charset="-122"/>
        <a:cs typeface="+mn-cs"/>
      </a:defRPr>
    </a:lvl5pPr>
    <a:lvl6pPr marL="2286000" algn="l" defTabSz="914400" rtl="0" eaLnBrk="1" latinLnBrk="0" hangingPunct="1">
      <a:defRPr sz="2000" kern="1200">
        <a:solidFill>
          <a:schemeClr val="tx1"/>
        </a:solidFill>
        <a:latin typeface="宋体" panose="02010600030101010101" pitchFamily="2" charset="-122"/>
        <a:ea typeface="宋体" panose="02010600030101010101" pitchFamily="2" charset="-122"/>
        <a:cs typeface="+mn-cs"/>
      </a:defRPr>
    </a:lvl6pPr>
    <a:lvl7pPr marL="2743200" algn="l" defTabSz="914400" rtl="0" eaLnBrk="1" latinLnBrk="0" hangingPunct="1">
      <a:defRPr sz="2000" kern="1200">
        <a:solidFill>
          <a:schemeClr val="tx1"/>
        </a:solidFill>
        <a:latin typeface="宋体" panose="02010600030101010101" pitchFamily="2" charset="-122"/>
        <a:ea typeface="宋体" panose="02010600030101010101" pitchFamily="2" charset="-122"/>
        <a:cs typeface="+mn-cs"/>
      </a:defRPr>
    </a:lvl7pPr>
    <a:lvl8pPr marL="3200400" algn="l" defTabSz="914400" rtl="0" eaLnBrk="1" latinLnBrk="0" hangingPunct="1">
      <a:defRPr sz="2000" kern="1200">
        <a:solidFill>
          <a:schemeClr val="tx1"/>
        </a:solidFill>
        <a:latin typeface="宋体" panose="02010600030101010101" pitchFamily="2" charset="-122"/>
        <a:ea typeface="宋体" panose="02010600030101010101" pitchFamily="2" charset="-122"/>
        <a:cs typeface="+mn-cs"/>
      </a:defRPr>
    </a:lvl8pPr>
    <a:lvl9pPr marL="3657600" algn="l" defTabSz="914400" rtl="0" eaLnBrk="1" latinLnBrk="0" hangingPunct="1">
      <a:defRPr sz="2000" kern="1200">
        <a:solidFill>
          <a:schemeClr val="tx1"/>
        </a:solidFill>
        <a:latin typeface="宋体" panose="02010600030101010101" pitchFamily="2" charset="-122"/>
        <a:ea typeface="宋体" panose="02010600030101010101" pitchFamily="2" charset="-122"/>
        <a:cs typeface="+mn-cs"/>
      </a:defRPr>
    </a:lvl9pPr>
  </p:defaultTextStyle>
  <p:extLst>
    <p:ext uri="{EFAFB233-063F-42B5-8137-9DF3F51BA10A}">
      <p15:sldGuideLst xmlns:p15="http://schemas.microsoft.com/office/powerpoint/2012/main">
        <p15:guide id="1" orient="horz" pos="164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 id="0" name="Kengdee" initials="K" lastIdx="35" clrIdx="0"/>
  <p:cmAuthor id="2" name="daobin wang" initials="dw" lastIdx="2" clrIdx="1"/>
  <p:cmAuthor id="4" name="Chris French" initials="CF" lastIdx="68" clrIdx="4"/>
  <p:cmAuthor id="5" name="Raman Sharma" initials="RS" lastIdx="1" clrIdx="5"/>
  <p:cmAuthor id="3" name="Administrator" initials="A" lastIdx="2" clrIdx="2"/>
  <p:cmAuthor id="8" name="Stoddart, Jill" initials="S" lastIdx="218" clrIdx="3"/>
  <p:cmAuthor id="9" name="Faye Treichel" initials="F" lastIdx="29" clrIdx="4"/>
  <p:cmAuthor id="6" name="Guest User" initials="G" lastIdx="6" clrIdx="6"/>
  <p:cmAuthor id="223" name="未知的使用者149" initials="未" lastIdx="10" clrIdx="0"/>
  <p:cmAuthor id="224" name="未知的使用者150" initials="未" lastIdx="1" clrIdx="0"/>
  <p:cmAuthor id="225" name="未知的使用者166" initials="未" lastIdx="8" clrIdx="0"/>
  <p:cmAuthor id="226" name="未知的使用者167" initials="未" lastIdx="0" clrIdx="1"/>
  <p:cmAuthor id="227" name="未知的使用者159" initials="未" lastIdx="1" clrIdx="1"/>
  <p:cmAuthor id="228" name="未知的使用者160" initials="未" lastIdx="1" clrIdx="0"/>
  <p:cmAuthor id="229" name="未知的使用者168" initials="未" lastIdx="1" clrIdx="0"/>
  <p:cmAuthor id="7" name="sarah.schaper.design@gmail.com" initials="s" lastIdx="3" clrIdx="5"/>
  <p:cmAuthor id="230" name="未知的使用者169" initials="未" lastIdx="1" clrIdx="0"/>
  <p:cmAuthor id="231" name="未知的使用者117" initials="未" lastIdx="1" clrIdx="0"/>
  <p:cmAuthor id="232" name="未知的使用者115" initials="未" lastIdx="1" clrIdx="1"/>
  <p:cmAuthor id="10" name="RS001" initials="R" lastIdx="10" clrIdx="0"/>
  <p:cmAuthor id="233" name="未知的使用者119" initials="未" lastIdx="1" clrIdx="2"/>
  <p:cmAuthor id="11" name="未知的使用者1" initials="未" lastIdx="8" clrIdx="0"/>
  <p:cmAuthor id="234" name="clinchen" initials="c" lastIdx="0" clrIdx="1"/>
  <p:cmAuthor id="12" name="未知的使用者2" initials="未" lastIdx="1" clrIdx="0"/>
  <p:cmAuthor id="235" name="未知用户6" initials="未" lastIdx="1" clrIdx="0"/>
  <p:cmAuthor id="13" name="guocc" initials="g" lastIdx="1" clrIdx="1"/>
  <p:cmAuthor id="236" name="未知用户7" initials="未" lastIdx="1" clrIdx="0"/>
  <p:cmAuthor id="14" name="Sky123.Org" initials="S" lastIdx="1" clrIdx="0"/>
  <p:cmAuthor id="237" name="未知的使用者198" initials="未" lastIdx="1" clrIdx="0"/>
  <p:cmAuthor id="15" name="Daniel Wuu" initials="D" lastIdx="1" clrIdx="0"/>
  <p:cmAuthor id="238" name="未知的使用者205" initials="未" lastIdx="0" clrIdx="1"/>
  <p:cmAuthor id="16" name="px" initials="p" lastIdx="3" clrIdx="1"/>
  <p:cmAuthor id="239" name="未知的使用者200" initials="未" lastIdx="1" clrIdx="0"/>
  <p:cmAuthor id="17" name="未知的使用者5" initials="未" lastIdx="10" clrIdx="0"/>
  <p:cmAuthor id="240" name="未知的使用者181" initials="未" lastIdx="1" clrIdx="0"/>
  <p:cmAuthor id="18" name="未知的使用者6" initials="未" lastIdx="1" clrIdx="0"/>
  <p:cmAuthor id="241" name="未知的使用者194" initials="未" lastIdx="1" clrIdx="0"/>
  <p:cmAuthor id="19" name="未知用户4" initials="未" lastIdx="1" clrIdx="0"/>
  <p:cmAuthor id="242" name="未知的使用者182" initials="未" lastIdx="1" clrIdx="0"/>
  <p:cmAuthor id="20" name="rita" initials="r" lastIdx="1" clrIdx="1"/>
  <p:cmAuthor id="243" name="未知的使用者183" initials="未" lastIdx="2" clrIdx="0"/>
  <p:cmAuthor id="21" name="Neno Loje" initials="N" lastIdx="1" clrIdx="0"/>
  <p:cmAuthor id="244" name="未知的使用者184" initials="未" lastIdx="8" clrIdx="0"/>
  <p:cmAuthor id="22" name="Unknown User1" initials="U" lastIdx="1" clrIdx="0"/>
  <p:cmAuthor id="245" name="未知的使用者185" initials="未" lastIdx="5" clrIdx="0"/>
  <p:cmAuthor id="23" name="未知用户1" initials="未" lastIdx="1" clrIdx="0"/>
  <p:cmAuthor id="246" name="未知的使用者186" initials="未" lastIdx="10" clrIdx="0"/>
  <p:cmAuthor id="24" name="未知的使用者4" initials="未" lastIdx="1" clrIdx="0"/>
  <p:cmAuthor id="247" name="未知的使用者187" initials="未" lastIdx="1" clrIdx="0"/>
  <p:cmAuthor id="25" name="未知用户18" initials="未" lastIdx="10" clrIdx="0"/>
  <p:cmAuthor id="248" name="未知的使用者201" initials="未" lastIdx="8" clrIdx="0"/>
  <p:cmAuthor id="26" name="未知用户21" initials="未" lastIdx="1" clrIdx="0"/>
  <p:cmAuthor id="249" name="未知的使用者202" initials="未" lastIdx="0" clrIdx="1"/>
  <p:cmAuthor id="27" name="未知用户9" initials="未" lastIdx="3" clrIdx="1"/>
  <p:cmAuthor id="250" name="未知的使用者171" initials="未" lastIdx="3" clrIdx="1"/>
  <p:cmAuthor id="28" name="未知的使用者19" initials="未" lastIdx="10" clrIdx="0"/>
  <p:cmAuthor id="251" name="未知的使用者195" initials="未" lastIdx="1" clrIdx="1"/>
  <p:cmAuthor id="29" name="未知的使用者20" initials="未" lastIdx="1" clrIdx="0"/>
  <p:cmAuthor id="252" name="未知的使用者173" initials="未" lastIdx="6" clrIdx="0"/>
  <p:cmAuthor id="30" name="未知的使用者10" initials="未" lastIdx="3" clrIdx="1"/>
  <p:cmAuthor id="253" name="未知的使用者196" initials="未" lastIdx="1" clrIdx="0"/>
  <p:cmAuthor id="31" name="未知用户19" initials="未" lastIdx="1" clrIdx="0"/>
  <p:cmAuthor id="254" name="未知的使用者175" initials="未" lastIdx="2" clrIdx="0"/>
  <p:cmAuthor id="32" name="lilan" initials="l" lastIdx="1" clrIdx="0"/>
  <p:cmAuthor id="255" name="未知的使用者203" initials="未" lastIdx="1" clrIdx="0"/>
  <p:cmAuthor id="33" name="未知的使用者17" initials="未" lastIdx="8" clrIdx="0"/>
  <p:cmAuthor id="256" name="未知的使用者204" initials="未" lastIdx="1" clrIdx="0"/>
  <p:cmAuthor id="34" name="未知的使用者18" initials="未" lastIdx="1" clrIdx="0"/>
  <p:cmAuthor id="257" name="未知的使用者41" initials="未" lastIdx="5" clrIdx="1"/>
  <p:cmAuthor id="35" name="未知的使用者15" initials="未" lastIdx="1" clrIdx="0"/>
  <p:cmAuthor id="258" name="未知的使用者42" initials="未" lastIdx="1" clrIdx="1"/>
  <p:cmAuthor id="36" name="Charley" initials="C" lastIdx="1" clrIdx="0"/>
  <p:cmAuthor id="259" name="Evonlin" initials="E" lastIdx="2" clrIdx="2"/>
  <p:cmAuthor id="37" name="Deanna Schuler (Bookey Consulting)" initials="D" lastIdx="2" clrIdx="0"/>
  <p:cmAuthor id="260" name="未知的使用者39" initials="未" lastIdx="10" clrIdx="0"/>
  <p:cmAuthor id="38" name="Wenwen" initials="W" lastIdx="1" clrIdx="1"/>
  <p:cmAuthor id="261" name="未知的使用者38" initials="未" lastIdx="1" clrIdx="0"/>
  <p:cmAuthor id="39" name="LiuHui" initials="L" lastIdx="1" clrIdx="0"/>
  <p:cmAuthor id="262" name="未知用户37" initials="未" lastIdx="8" clrIdx="0"/>
  <p:cmAuthor id="40" name="P1063cindychen" initials="P" lastIdx="6" clrIdx="0"/>
  <p:cmAuthor id="263" name="未知用户38" initials="未" lastIdx="8" clrIdx="0"/>
  <p:cmAuthor id="41" name="AbuSina" initials="A" lastIdx="2" clrIdx="0"/>
  <p:cmAuthor id="264" name="未知用户39" initials="未" lastIdx="1" clrIdx="0"/>
  <p:cmAuthor id="265" name="Admin" initials="A" lastIdx="1" clrIdx="2"/>
  <p:cmAuthor id="43" name="廖麗華" initials="廖" lastIdx="1" clrIdx="0"/>
  <p:cmAuthor id="266" name="未知的使用者64" initials="未" lastIdx="8" clrIdx="0"/>
  <p:cmAuthor id="44" name="P00035_jeremy" initials="P" lastIdx="1" clrIdx="0"/>
  <p:cmAuthor id="267" name="未知的使用者65" initials="未" lastIdx="1" clrIdx="0"/>
  <p:cmAuthor id="45" name="未知的使用者12" initials="未" lastIdx="1" clrIdx="0"/>
  <p:cmAuthor id="268" name="未知的使用者66" initials="未" lastIdx="1" clrIdx="0"/>
  <p:cmAuthor id="46" name="未知的使用者13" initials="未" lastIdx="5" clrIdx="1"/>
  <p:cmAuthor id="269" name="未知的使用者57" initials="未" lastIdx="1" clrIdx="0"/>
  <p:cmAuthor id="47" name="未知的使用者14" initials="未" lastIdx="0" clrIdx="1"/>
  <p:cmAuthor id="270" name="未知用户35" initials="未" lastIdx="1" clrIdx="0"/>
  <p:cmAuthor id="48" name="未知的使用者7" initials="未" lastIdx="1" clrIdx="0"/>
  <p:cmAuthor id="271" name="未知用户36" initials="未" lastIdx="1" clrIdx="0"/>
  <p:cmAuthor id="49" name="未知的使用者8" initials="未" lastIdx="1" clrIdx="0"/>
  <p:cmAuthor id="272" name="未知用户26" initials="未" lastIdx="1" clrIdx="0"/>
  <p:cmAuthor id="50" name="未知的使用者9" initials="未" lastIdx="1" clrIdx="0"/>
  <p:cmAuthor id="273" name="未知用户23" initials="未" lastIdx="1" clrIdx="0"/>
  <p:cmAuthor id="51" name="未知的使用者11" initials="未" lastIdx="0" clrIdx="1"/>
  <p:cmAuthor id="274" name="未知用户29" initials="未" lastIdx="1" clrIdx="0"/>
  <p:cmAuthor id="52" name="未知的使用者27" initials="未" lastIdx="1" clrIdx="0"/>
  <p:cmAuthor id="275" name="未知用户30" initials="未" lastIdx="2" clrIdx="0"/>
  <p:cmAuthor id="53" name="未知的使用者28" initials="未" lastIdx="3" clrIdx="1"/>
  <p:cmAuthor id="276" name="未知用户31" initials="未" lastIdx="1" clrIdx="1"/>
  <p:cmAuthor id="54" name="未知的使用者29" initials="未" lastIdx="1" clrIdx="1"/>
  <p:cmAuthor id="277" name="未知用户32" initials="未" lastIdx="1" clrIdx="0"/>
  <p:cmAuthor id="55" name="未知的使用者21" initials="未" lastIdx="1" clrIdx="0"/>
  <p:cmAuthor id="278" name="未知用户33" initials="未" lastIdx="1" clrIdx="0"/>
  <p:cmAuthor id="56" name="未知的使用者22" initials="未" lastIdx="3" clrIdx="1"/>
  <p:cmAuthor id="279" name="未知用户34" initials="未" lastIdx="2" clrIdx="0"/>
  <p:cmAuthor id="57" name="未知的使用者23" initials="未" lastIdx="1" clrIdx="1"/>
  <p:cmAuthor id="280" name="huang gerrard" initials="h" lastIdx="1" clrIdx="0"/>
  <p:cmAuthor id="58" name="未知的使用者24" initials="未" lastIdx="1" clrIdx="0"/>
  <p:cmAuthor id="281" name="xuanyuanxuanyi dad" initials="xd" lastIdx="1" clrIdx="50"/>
  <p:cmAuthor id="59" name="未知的使用者25" initials="未" lastIdx="3" clrIdx="1"/>
  <p:cmAuthor id="282" name="kingdee" initials="k" lastIdx="8" clrIdx="51"/>
  <p:cmAuthor id="60" name="未知的使用者26" initials="未" lastIdx="1" clrIdx="1"/>
  <p:cmAuthor id="61" name="August" initials="A" lastIdx="1" clrIdx="0"/>
  <p:cmAuthor id="62" name="qihua-DCMS" initials="q" lastIdx="0" clrIdx="0"/>
  <p:cmAuthor id="63" name="未知用户5" initials="未" lastIdx="1" clrIdx="0"/>
  <p:cmAuthor id="64" name="YUMINGNJ" initials="Y" lastIdx="3" clrIdx="0"/>
  <p:cmAuthor id="65" name="daphne" initials="d" lastIdx="1" clrIdx="0"/>
  <p:cmAuthor id="66" name="未知用户8" initials="未" lastIdx="1" clrIdx="0"/>
  <p:cmAuthor id="67" name="Unknown User7" initials="U" lastIdx="1" clrIdx="0"/>
  <p:cmAuthor id="68" name="Unknown User8" initials="U" lastIdx="1" clrIdx="0"/>
  <p:cmAuthor id="69" name="未知用户15" initials="未" lastIdx="1" clrIdx="0"/>
  <p:cmAuthor id="70" name="未知用户13" initials="未" lastIdx="1" clrIdx="0"/>
  <p:cmAuthor id="71" name="未知用户14" initials="未" lastIdx="1" clrIdx="0"/>
  <p:cmAuthor id="72" name="Jason Wang" initials="J" lastIdx="1" clrIdx="0"/>
  <p:cmAuthor id="73" name="未知的使用者3" initials="未" lastIdx="0" clrIdx="1"/>
  <p:cmAuthor id="74" name="qiantong" initials="q" lastIdx="3" clrIdx="1"/>
  <p:cmAuthor id="75" name="116304" initials="1" lastIdx="1" clrIdx="1"/>
  <p:cmAuthor id="76" name="未知的使用者16" initials="未" lastIdx="6" clrIdx="0"/>
  <p:cmAuthor id="77" name="未知的使用者30" initials="未" lastIdx="8" clrIdx="0"/>
  <p:cmAuthor id="78" name="未知的使用者31" initials="未" lastIdx="1" clrIdx="0"/>
  <p:cmAuthor id="79" name="未知的使用者32" initials="未" lastIdx="1" clrIdx="0"/>
  <p:cmAuthor id="80" name="未知的使用者51" initials="未" lastIdx="10" clrIdx="0"/>
  <p:cmAuthor id="81" name="未知的使用者53" initials="未" lastIdx="1" clrIdx="0"/>
  <p:cmAuthor id="82" name="未知的使用者46" initials="未" lastIdx="1" clrIdx="1"/>
  <p:cmAuthor id="83" name="yuanzh" initials="y" lastIdx="1" clrIdx="1"/>
  <p:cmAuthor id="84" name="曾红" initials="曾" lastIdx="0" clrIdx="0"/>
  <p:cmAuthor id="85" name="未知用户16" initials="未" lastIdx="1" clrIdx="0"/>
  <p:cmAuthor id="86" name="未知用户17" initials="未" lastIdx="0" clrIdx="1"/>
  <p:cmAuthor id="87" name="mm" initials="m" lastIdx="1" clrIdx="0"/>
  <p:cmAuthor id="88" name="liupeng" initials="l" lastIdx="1" clrIdx="1"/>
  <p:cmAuthor id="89" name="周宏達JerryChou" initials="周" lastIdx="6" clrIdx="2"/>
  <p:cmAuthor id="90" name="luxu" initials="l" lastIdx="22" clrIdx="0"/>
  <p:cmAuthor id="91" name="hl sun" initials="h" lastIdx="1" clrIdx="0"/>
  <p:cmAuthor id="92" name="未知的使用者50" initials="未" lastIdx="1" clrIdx="0"/>
  <p:cmAuthor id="93" name="未知的使用者48" initials="未" lastIdx="1" clrIdx="0"/>
  <p:cmAuthor id="94" name="未知的使用者49" initials="未" lastIdx="1" clrIdx="0"/>
  <p:cmAuthor id="95" name="未知用户22" initials="未" lastIdx="1" clrIdx="0"/>
  <p:cmAuthor id="96" name="未知用户24" initials="未" lastIdx="1" clrIdx="0"/>
  <p:cmAuthor id="97" name="Mary Feil-Jacobs" initials="M" lastIdx="43" clrIdx="1"/>
  <p:cmAuthor id="98" name="朱晓瑜" initials="朱" lastIdx="54" clrIdx="0"/>
  <p:cmAuthor id="99" name="Saku Uchikawa" initials="S" lastIdx="11" clrIdx="0"/>
  <p:cmAuthor id="100" name="djj" initials="d" lastIdx="2" clrIdx="0"/>
  <p:cmAuthor id="101" name="張秀娟" initials="張" lastIdx="1" clrIdx="2"/>
  <p:cmAuthor id="102" name="lianghb" initials="l" lastIdx="19" clrIdx="0"/>
  <p:cmAuthor id="103" name="Shawna Strickland" initials="S" lastIdx="2" clrIdx="0"/>
  <p:cmAuthor id="104" name="linyd" initials="l" lastIdx="3" clrIdx="1"/>
  <p:cmAuthor id="105" name="Ashley Eberenz" initials="A" lastIdx="7" clrIdx="1"/>
  <p:cmAuthor id="106" name="muzi wei" initials="m" lastIdx="1" clrIdx="0"/>
  <p:cmAuthor id="107" name="Windows 用户" initials="W" lastIdx="1" clrIdx="0"/>
  <p:cmAuthor id="108" name="未知用户56" initials="未" lastIdx="1" clrIdx="0"/>
  <p:cmAuthor id="109" name="未知用户55" initials="未" lastIdx="1" clrIdx="0"/>
  <p:cmAuthor id="110" name="未知用户51" initials="未" lastIdx="1" clrIdx="1"/>
  <p:cmAuthor id="111" name="LeeElva" initials="L" lastIdx="1" clrIdx="0"/>
  <p:cmAuthor id="112" name="唐可欣" initials="唐" lastIdx="1" clrIdx="0"/>
  <p:cmAuthor id="113" name="未知的使用者36" initials="未" lastIdx="10" clrIdx="0"/>
  <p:cmAuthor id="114" name="未知的使用者35" initials="未" lastIdx="1" clrIdx="0"/>
  <p:cmAuthor id="115" name="未知的使用者33" initials="未" lastIdx="1" clrIdx="0"/>
  <p:cmAuthor id="116" name="王鹏凯" initials="王" lastIdx="1" clrIdx="0"/>
  <p:cmAuthor id="117" name="未知的使用者34" initials="未" lastIdx="1" clrIdx="0"/>
  <p:cmAuthor id="118" name="未知用户25" initials="未" lastIdx="1" clrIdx="0"/>
  <p:cmAuthor id="119" name="未知用户28" initials="未" lastIdx="5" clrIdx="1"/>
  <p:cmAuthor id="120" name="未知用户27" initials="未" lastIdx="1" clrIdx="1"/>
  <p:cmAuthor id="121" name="未知用户12" initials="未" lastIdx="8" clrIdx="0"/>
  <p:cmAuthor id="122" name="未知的使用者37" initials="未" lastIdx="8" clrIdx="0"/>
  <p:cmAuthor id="123" name="Harry xu" initials="H" lastIdx="1" clrIdx="0"/>
  <p:cmAuthor id="124" name="未知的使用者59" initials="未" lastIdx="8" clrIdx="0"/>
  <p:cmAuthor id="125" name="未知的使用者60" initials="未" lastIdx="1" clrIdx="0"/>
  <p:cmAuthor id="126" name="未知的使用者54" initials="未" lastIdx="1" clrIdx="0"/>
  <p:cmAuthor id="127" name="未知用户47" initials="未" lastIdx="6" clrIdx="0"/>
  <p:cmAuthor id="128" name="未知用户53" initials="未" lastIdx="10" clrIdx="0"/>
  <p:cmAuthor id="129" name="未知用户48" initials="未" lastIdx="1" clrIdx="0"/>
  <p:cmAuthor id="130" name="未知用户49" initials="未" lastIdx="1" clrIdx="0"/>
  <p:cmAuthor id="131" name="未知的使用者56" initials="未" lastIdx="6" clrIdx="0"/>
  <p:cmAuthor id="132" name="未知的使用者61" initials="未" lastIdx="1" clrIdx="0"/>
  <p:cmAuthor id="133" name="未知的使用者62" initials="未" lastIdx="1" clrIdx="1"/>
  <p:cmAuthor id="134" name="未知的使用者58" initials="未" lastIdx="1" clrIdx="0"/>
  <p:cmAuthor id="135" name="未知用户50" initials="未" lastIdx="1" clrIdx="0"/>
  <p:cmAuthor id="136" name="未知用户52" initials="未" lastIdx="1" clrIdx="0"/>
  <p:cmAuthor id="137" name="未知的使用者120" initials="未" lastIdx="1" clrIdx="0"/>
  <p:cmAuthor id="138" name="未知的使用者109" initials="未" lastIdx="5" clrIdx="1"/>
  <p:cmAuthor id="139" name="未知的使用者110" initials="未" lastIdx="1" clrIdx="1"/>
  <p:cmAuthor id="140" name="未知的使用者111" initials="未" lastIdx="1" clrIdx="0"/>
  <p:cmAuthor id="141" name="未知的使用者121" initials="未" lastIdx="1" clrIdx="0"/>
  <p:cmAuthor id="142" name="thomas" initials="t" lastIdx="1" clrIdx="49"/>
  <p:cmAuthor id="143" name="未知的使用者113" initials="未" lastIdx="1" clrIdx="0"/>
  <p:cmAuthor id="144" name="未知的使用者122" initials="未" lastIdx="1" clrIdx="0"/>
  <p:cmAuthor id="145" name="未知的使用者123" initials="未" lastIdx="8" clrIdx="0"/>
  <p:cmAuthor id="146" name="未知的使用者124" initials="未" lastIdx="8" clrIdx="0"/>
  <p:cmAuthor id="147" name="未知的使用者125" initials="未" lastIdx="1" clrIdx="0"/>
  <p:cmAuthor id="148" name="未知的使用者118" initials="未" lastIdx="1" clrIdx="0"/>
  <p:cmAuthor id="149" name="未知的使用者126" initials="未" lastIdx="1" clrIdx="0"/>
  <p:cmAuthor id="150" name="未知用户57" initials="未" lastIdx="1" clrIdx="0"/>
  <p:cmAuthor id="151" name="未知用户58" initials="未" lastIdx="5" clrIdx="1"/>
  <p:cmAuthor id="152" name="未知用户59" initials="未" lastIdx="0" clrIdx="1"/>
  <p:cmAuthor id="153" name="yuexuejun" initials="y" lastIdx="3" clrIdx="0"/>
  <p:cmAuthor id="154" name="未知的使用者74" initials="未" lastIdx="8" clrIdx="0"/>
  <p:cmAuthor id="155" name="未知的使用者76" initials="未" lastIdx="1" clrIdx="0"/>
  <p:cmAuthor id="156" name="未知的使用者70" initials="未" lastIdx="1" clrIdx="0"/>
  <p:cmAuthor id="157" name="未知的使用者73" initials="未" lastIdx="1" clrIdx="0"/>
  <p:cmAuthor id="158" name="未知的使用者67" initials="未" lastIdx="8" clrIdx="0"/>
  <p:cmAuthor id="159" name="未知的使用者68" initials="未" lastIdx="1" clrIdx="0"/>
  <p:cmAuthor id="160" name="未知的使用者69" initials="未" lastIdx="1" clrIdx="0"/>
  <p:cmAuthor id="161" name="未知的使用者43" initials="未" lastIdx="1" clrIdx="0"/>
  <p:cmAuthor id="162" name="未知的使用者40" initials="未" lastIdx="1" clrIdx="0"/>
  <p:cmAuthor id="163" name="未知的使用者55" initials="未" lastIdx="1" clrIdx="0"/>
  <p:cmAuthor id="164" name="未知的使用者52" initials="未" lastIdx="1" clrIdx="1"/>
  <p:cmAuthor id="165" name="未知的使用者72" initials="未" lastIdx="1" clrIdx="0"/>
  <p:cmAuthor id="166" name="未知的使用者71" initials="未" lastIdx="1" clrIdx="1"/>
  <p:cmAuthor id="167" name="不明使用者20" initials="不" lastIdx="1" clrIdx="0"/>
  <p:cmAuthor id="168" name="不明使用者21" initials="不" lastIdx="1" clrIdx="0"/>
  <p:cmAuthor id="169" name="不明使用者18" initials="不" lastIdx="0" clrIdx="1"/>
  <p:cmAuthor id="170" name="不明使用者19" initials="不" lastIdx="1" clrIdx="0"/>
  <p:cmAuthor id="171" name="未知用户2" initials="未" lastIdx="1" clrIdx="0"/>
  <p:cmAuthor id="172" name="未知用户93" initials="未" lastIdx="1" clrIdx="0"/>
  <p:cmAuthor id="173" name="未知用户90" initials="未" lastIdx="5" clrIdx="1"/>
  <p:cmAuthor id="174" name="未知用户91" initials="未" lastIdx="0" clrIdx="1"/>
  <p:cmAuthor id="175" name="未知用户92" initials="未" lastIdx="1" clrIdx="0"/>
  <p:cmAuthor id="176" name="未知用户74" initials="未" lastIdx="5" clrIdx="1"/>
  <p:cmAuthor id="177" name="未知用户75" initials="未" lastIdx="8" clrIdx="0"/>
  <p:cmAuthor id="178" name="未知用户76" initials="未" lastIdx="1" clrIdx="0"/>
  <p:cmAuthor id="179" name="未知用户77" initials="未" lastIdx="8" clrIdx="0"/>
  <p:cmAuthor id="180" name="未知用户78" initials="未" lastIdx="8" clrIdx="0"/>
  <p:cmAuthor id="181" name="未知用户79" initials="未" lastIdx="1" clrIdx="0"/>
  <p:cmAuthor id="182" name="未知用户80" initials="未" lastIdx="1" clrIdx="0"/>
  <p:cmAuthor id="183" name="未知用户81" initials="未" lastIdx="1" clrIdx="0"/>
  <p:cmAuthor id="184" name="未知的使用者95" initials="未" lastIdx="1" clrIdx="0"/>
  <p:cmAuthor id="185" name="未知的使用者92" initials="未" lastIdx="1" clrIdx="0"/>
  <p:cmAuthor id="186" name="未知的使用者93" initials="未" lastIdx="1" clrIdx="1"/>
  <p:cmAuthor id="187" name="未知的使用者94" initials="未" lastIdx="1" clrIdx="2"/>
  <p:cmAuthor id="188" name="Christina" initials="C" lastIdx="0" clrIdx="0"/>
  <p:cmAuthor id="189" name="jet" initials="j" lastIdx="1" clrIdx="0"/>
  <p:cmAuthor id="190" name="未知用户61" initials="未" lastIdx="8" clrIdx="0"/>
  <p:cmAuthor id="191" name="未知用户60" initials="未" lastIdx="1" clrIdx="0"/>
  <p:cmAuthor id="192" name="Unknown User24" initials="U" lastIdx="1" clrIdx="0"/>
  <p:cmAuthor id="193" name="Unknown User25" initials="U" lastIdx="1" clrIdx="0"/>
  <p:cmAuthor id="194" name="Unknown User26" initials="U" lastIdx="1" clrIdx="1"/>
  <p:cmAuthor id="195" name="Unknown User27" initials="U" lastIdx="1" clrIdx="0"/>
  <p:cmAuthor id="196" name="Unknown User28" initials="U" lastIdx="3" clrIdx="1"/>
  <p:cmAuthor id="197" name="Unknown User11" initials="U" lastIdx="0" clrIdx="1"/>
  <p:cmAuthor id="198" name="Unknown User22" initials="U" lastIdx="1" clrIdx="0"/>
  <p:cmAuthor id="199" name="Unknown User23" initials="U" lastIdx="1" clrIdx="0"/>
  <p:cmAuthor id="200" name="未知的使用者112" initials="未" lastIdx="1" clrIdx="1"/>
  <p:cmAuthor id="201" name="未知的使用者107" initials="未" lastIdx="1" clrIdx="0"/>
  <p:cmAuthor id="202" name="未知的使用者108" initials="未" lastIdx="1" clrIdx="1"/>
  <p:cmAuthor id="203" name="未知的使用者98" initials="未" lastIdx="1" clrIdx="2"/>
  <p:cmAuthor id="204" name="未知的使用者145" initials="未" lastIdx="1" clrIdx="0"/>
  <p:cmAuthor id="205" name="未知的使用者146" initials="未" lastIdx="1" clrIdx="0"/>
  <p:cmAuthor id="206" name="未知的使用者147" initials="未" lastIdx="1" clrIdx="1"/>
  <p:cmAuthor id="207" name="未知的使用者144" initials="未" lastIdx="1" clrIdx="2"/>
  <p:cmAuthor id="208" name="未知的使用者133" initials="未" lastIdx="1" clrIdx="0"/>
  <p:cmAuthor id="209" name="未知的使用者134" initials="未" lastIdx="1" clrIdx="0"/>
  <p:cmAuthor id="210" name="未知的使用者135" initials="未" lastIdx="2" clrIdx="0"/>
  <p:cmAuthor id="211" name="未知的使用者136" initials="未" lastIdx="1" clrIdx="0"/>
  <p:cmAuthor id="212" name="未知的使用者137" initials="未" lastIdx="5" clrIdx="0"/>
  <p:cmAuthor id="213" name="未知的使用者138" initials="未" lastIdx="10" clrIdx="0"/>
  <p:cmAuthor id="214" name="未知的使用者139" initials="未" lastIdx="1" clrIdx="0"/>
  <p:cmAuthor id="215" name="未知的使用者140" initials="未" lastIdx="1" clrIdx="1"/>
  <p:cmAuthor id="216" name="未知的使用者197" initials="未" lastIdx="8" clrIdx="0"/>
  <p:cmAuthor id="217" name="未知的使用者162" initials="未" lastIdx="8" clrIdx="0"/>
  <p:cmAuthor id="218" name="未知的使用者163" initials="未" lastIdx="1" clrIdx="0"/>
  <p:cmAuthor id="219" name="未知的使用者170" initials="未" lastIdx="0" clrIdx="1"/>
  <p:cmAuthor id="220" name="未知的使用者165" initials="未" lastIdx="1" clrIdx="0"/>
  <p:cmAuthor id="221" name="未知的使用者158" initials="未" lastIdx="1" clrIdx="0"/>
  <p:cmAuthor id="222" name="未知的使用者148" initials="未"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1EA"/>
    <a:srgbClr val="FF9900"/>
    <a:srgbClr val="00B050"/>
    <a:srgbClr val="FF6600"/>
    <a:srgbClr val="FFCC99"/>
    <a:srgbClr val="002C59"/>
    <a:srgbClr val="005092"/>
    <a:srgbClr val="FFFF00"/>
    <a:srgbClr val="558ED5"/>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22" d="100"/>
          <a:sy n="122" d="100"/>
        </p:scale>
        <p:origin x="147" y="51"/>
      </p:cViewPr>
      <p:guideLst>
        <p:guide orient="horz" pos="1646"/>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3" Type="http://schemas.openxmlformats.org/officeDocument/2006/relationships/tags" Target="tags/tag17.xml"/><Relationship Id="rId72" Type="http://schemas.openxmlformats.org/officeDocument/2006/relationships/commentAuthors" Target="commentAuthors.xml"/><Relationship Id="rId71" Type="http://schemas.openxmlformats.org/officeDocument/2006/relationships/tableStyles" Target="tableStyles.xml"/><Relationship Id="rId70" Type="http://schemas.openxmlformats.org/officeDocument/2006/relationships/viewProps" Target="viewProps.xml"/><Relationship Id="rId7" Type="http://schemas.openxmlformats.org/officeDocument/2006/relationships/slideMaster" Target="slideMasters/slideMaster6.xml"/><Relationship Id="rId69" Type="http://schemas.openxmlformats.org/officeDocument/2006/relationships/presProps" Target="presProps.xml"/><Relationship Id="rId68" Type="http://schemas.openxmlformats.org/officeDocument/2006/relationships/handoutMaster" Target="handoutMasters/handoutMaster1.xml"/><Relationship Id="rId67" Type="http://schemas.openxmlformats.org/officeDocument/2006/relationships/slide" Target="slides/slide49.xml"/><Relationship Id="rId66" Type="http://schemas.openxmlformats.org/officeDocument/2006/relationships/slide" Target="slides/slide48.xml"/><Relationship Id="rId65" Type="http://schemas.openxmlformats.org/officeDocument/2006/relationships/slide" Target="slides/slide47.xml"/><Relationship Id="rId64" Type="http://schemas.openxmlformats.org/officeDocument/2006/relationships/slide" Target="slides/slide46.xml"/><Relationship Id="rId63" Type="http://schemas.openxmlformats.org/officeDocument/2006/relationships/slide" Target="slides/slide45.xml"/><Relationship Id="rId62" Type="http://schemas.openxmlformats.org/officeDocument/2006/relationships/slide" Target="slides/slide44.xml"/><Relationship Id="rId61" Type="http://schemas.openxmlformats.org/officeDocument/2006/relationships/slide" Target="slides/slide43.xml"/><Relationship Id="rId60" Type="http://schemas.openxmlformats.org/officeDocument/2006/relationships/slide" Target="slides/slide42.xml"/><Relationship Id="rId6" Type="http://schemas.openxmlformats.org/officeDocument/2006/relationships/slideMaster" Target="slideMasters/slideMaster5.xml"/><Relationship Id="rId59" Type="http://schemas.openxmlformats.org/officeDocument/2006/relationships/slide" Target="slides/slide41.xml"/><Relationship Id="rId58" Type="http://schemas.openxmlformats.org/officeDocument/2006/relationships/slide" Target="slides/slide40.xml"/><Relationship Id="rId57" Type="http://schemas.openxmlformats.org/officeDocument/2006/relationships/slide" Target="slides/slide39.xml"/><Relationship Id="rId56" Type="http://schemas.openxmlformats.org/officeDocument/2006/relationships/slide" Target="slides/slide38.xml"/><Relationship Id="rId55" Type="http://schemas.openxmlformats.org/officeDocument/2006/relationships/slide" Target="slides/slide37.xml"/><Relationship Id="rId54" Type="http://schemas.openxmlformats.org/officeDocument/2006/relationships/slide" Target="slides/slide36.xml"/><Relationship Id="rId53" Type="http://schemas.openxmlformats.org/officeDocument/2006/relationships/slide" Target="slides/slide35.xml"/><Relationship Id="rId52" Type="http://schemas.openxmlformats.org/officeDocument/2006/relationships/slide" Target="slides/slide34.xml"/><Relationship Id="rId51" Type="http://schemas.openxmlformats.org/officeDocument/2006/relationships/slide" Target="slides/slide33.xml"/><Relationship Id="rId50" Type="http://schemas.openxmlformats.org/officeDocument/2006/relationships/slide" Target="slides/slide32.xml"/><Relationship Id="rId5" Type="http://schemas.openxmlformats.org/officeDocument/2006/relationships/slideMaster" Target="slideMasters/slideMaster4.xml"/><Relationship Id="rId49" Type="http://schemas.openxmlformats.org/officeDocument/2006/relationships/slide" Target="slides/slide31.xml"/><Relationship Id="rId48" Type="http://schemas.openxmlformats.org/officeDocument/2006/relationships/slide" Target="slides/slide30.xml"/><Relationship Id="rId47" Type="http://schemas.openxmlformats.org/officeDocument/2006/relationships/slide" Target="slides/slide29.xml"/><Relationship Id="rId46" Type="http://schemas.openxmlformats.org/officeDocument/2006/relationships/slide" Target="slides/slide28.xml"/><Relationship Id="rId45" Type="http://schemas.openxmlformats.org/officeDocument/2006/relationships/slide" Target="slides/slide27.xml"/><Relationship Id="rId44" Type="http://schemas.openxmlformats.org/officeDocument/2006/relationships/slide" Target="slides/slide26.xml"/><Relationship Id="rId43" Type="http://schemas.openxmlformats.org/officeDocument/2006/relationships/slide" Target="slides/slide25.xml"/><Relationship Id="rId42" Type="http://schemas.openxmlformats.org/officeDocument/2006/relationships/slide" Target="slides/slide24.xml"/><Relationship Id="rId41" Type="http://schemas.openxmlformats.org/officeDocument/2006/relationships/slide" Target="slides/slide23.xml"/><Relationship Id="rId40" Type="http://schemas.openxmlformats.org/officeDocument/2006/relationships/slide" Target="slides/slide22.xml"/><Relationship Id="rId4" Type="http://schemas.openxmlformats.org/officeDocument/2006/relationships/slideMaster" Target="slideMasters/slideMaster3.xml"/><Relationship Id="rId39" Type="http://schemas.openxmlformats.org/officeDocument/2006/relationships/slide" Target="slides/slide21.xml"/><Relationship Id="rId38" Type="http://schemas.openxmlformats.org/officeDocument/2006/relationships/slide" Target="slides/slide20.xml"/><Relationship Id="rId37" Type="http://schemas.openxmlformats.org/officeDocument/2006/relationships/slide" Target="slides/slide19.xml"/><Relationship Id="rId36" Type="http://schemas.openxmlformats.org/officeDocument/2006/relationships/slide" Target="slides/slide18.xml"/><Relationship Id="rId35" Type="http://schemas.openxmlformats.org/officeDocument/2006/relationships/slide" Target="slides/slide17.xml"/><Relationship Id="rId34" Type="http://schemas.openxmlformats.org/officeDocument/2006/relationships/slide" Target="slides/slide16.xml"/><Relationship Id="rId33" Type="http://schemas.openxmlformats.org/officeDocument/2006/relationships/slide" Target="slides/slide15.xml"/><Relationship Id="rId32" Type="http://schemas.openxmlformats.org/officeDocument/2006/relationships/slide" Target="slides/slide14.xml"/><Relationship Id="rId31" Type="http://schemas.openxmlformats.org/officeDocument/2006/relationships/slide" Target="slides/slide13.xml"/><Relationship Id="rId30" Type="http://schemas.openxmlformats.org/officeDocument/2006/relationships/slide" Target="slides/slide12.xml"/><Relationship Id="rId3" Type="http://schemas.openxmlformats.org/officeDocument/2006/relationships/slideMaster" Target="slideMasters/slideMaster2.xml"/><Relationship Id="rId29" Type="http://schemas.openxmlformats.org/officeDocument/2006/relationships/slide" Target="slides/slide11.xml"/><Relationship Id="rId28" Type="http://schemas.openxmlformats.org/officeDocument/2006/relationships/slide" Target="slides/slide10.xml"/><Relationship Id="rId27" Type="http://schemas.openxmlformats.org/officeDocument/2006/relationships/slide" Target="slides/slide9.xml"/><Relationship Id="rId26" Type="http://schemas.openxmlformats.org/officeDocument/2006/relationships/slide" Target="slides/slide8.xml"/><Relationship Id="rId25" Type="http://schemas.openxmlformats.org/officeDocument/2006/relationships/slide" Target="slides/slide7.xml"/><Relationship Id="rId24" Type="http://schemas.openxmlformats.org/officeDocument/2006/relationships/slide" Target="slides/slide6.xml"/><Relationship Id="rId23" Type="http://schemas.openxmlformats.org/officeDocument/2006/relationships/slide" Target="slides/slide5.xml"/><Relationship Id="rId22" Type="http://schemas.openxmlformats.org/officeDocument/2006/relationships/slide" Target="slides/slide4.xml"/><Relationship Id="rId21" Type="http://schemas.openxmlformats.org/officeDocument/2006/relationships/slide" Target="slides/slide3.xml"/><Relationship Id="rId20" Type="http://schemas.openxmlformats.org/officeDocument/2006/relationships/slide" Target="slides/slide2.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spcBef>
                <a:spcPct val="0"/>
              </a:spcBef>
              <a:buClrTx/>
              <a:buSzTx/>
              <a:buFontTx/>
              <a:buNone/>
              <a:defRPr sz="1200">
                <a:effectLst/>
                <a:latin typeface="Arial" panose="020B0604020202020204" pitchFamily="34" charset="0"/>
                <a:ea typeface="宋体" panose="02010600030101010101" pitchFamily="2" charset="-122"/>
                <a:cs typeface="+mn-cs"/>
              </a:defRPr>
            </a:lvl1pPr>
          </a:lstStyle>
          <a:p>
            <a:pPr>
              <a:defRPr/>
            </a:pPr>
            <a:endParaRPr lang="en-US" altLang="zh-CN"/>
          </a:p>
        </p:txBody>
      </p:sp>
      <p:sp>
        <p:nvSpPr>
          <p:cNvPr id="216067"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spcBef>
                <a:spcPct val="0"/>
              </a:spcBef>
              <a:buClrTx/>
              <a:buSzTx/>
              <a:buFontTx/>
              <a:buNone/>
              <a:defRPr sz="1200">
                <a:effectLst/>
                <a:latin typeface="Arial" panose="020B0604020202020204" pitchFamily="34" charset="0"/>
                <a:ea typeface="宋体" panose="02010600030101010101" pitchFamily="2" charset="-122"/>
                <a:cs typeface="+mn-cs"/>
              </a:defRPr>
            </a:lvl1pPr>
          </a:lstStyle>
          <a:p>
            <a:pPr>
              <a:defRPr/>
            </a:pPr>
            <a:endParaRPr lang="en-US" altLang="zh-CN"/>
          </a:p>
        </p:txBody>
      </p:sp>
      <p:sp>
        <p:nvSpPr>
          <p:cNvPr id="216068"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spcBef>
                <a:spcPct val="0"/>
              </a:spcBef>
              <a:buClrTx/>
              <a:buSzTx/>
              <a:buFontTx/>
              <a:buNone/>
              <a:defRPr sz="1200">
                <a:effectLst/>
                <a:latin typeface="Arial" panose="020B0604020202020204" pitchFamily="34" charset="0"/>
                <a:ea typeface="宋体" panose="02010600030101010101" pitchFamily="2" charset="-122"/>
                <a:cs typeface="+mn-cs"/>
              </a:defRPr>
            </a:lvl1pPr>
          </a:lstStyle>
          <a:p>
            <a:pPr>
              <a:defRPr/>
            </a:pPr>
            <a:endParaRPr lang="en-US" altLang="zh-CN"/>
          </a:p>
        </p:txBody>
      </p:sp>
      <p:sp>
        <p:nvSpPr>
          <p:cNvPr id="216069"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defRPr>
            </a:lvl1pPr>
          </a:lstStyle>
          <a:p>
            <a:fld id="{4117FA3F-3F02-41B7-A203-1D9E2100E51D}" type="slidenum">
              <a:rPr lang="en-US" altLang="zh-CN"/>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spcBef>
                <a:spcPct val="0"/>
              </a:spcBef>
              <a:buClrTx/>
              <a:buSzTx/>
              <a:buFontTx/>
              <a:buNone/>
              <a:defRPr sz="1200">
                <a:effectLst/>
                <a:latin typeface="Arial" panose="020B0604020202020204" pitchFamily="34" charset="0"/>
                <a:ea typeface="宋体" panose="02010600030101010101" pitchFamily="2" charset="-122"/>
                <a:cs typeface="+mn-cs"/>
              </a:defRPr>
            </a:lvl1pPr>
          </a:lstStyle>
          <a:p>
            <a:pPr>
              <a:defRPr/>
            </a:pPr>
            <a:endParaRPr lang="en-US" altLang="zh-CN"/>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spcBef>
                <a:spcPct val="0"/>
              </a:spcBef>
              <a:buClrTx/>
              <a:buSzTx/>
              <a:buFontTx/>
              <a:buNone/>
              <a:defRPr sz="1200">
                <a:effectLst/>
                <a:latin typeface="Arial" panose="020B0604020202020204" pitchFamily="34" charset="0"/>
                <a:ea typeface="宋体" panose="02010600030101010101" pitchFamily="2" charset="-122"/>
                <a:cs typeface="+mn-cs"/>
              </a:defRPr>
            </a:lvl1pPr>
          </a:lstStyle>
          <a:p>
            <a:pPr>
              <a:defRPr/>
            </a:pPr>
            <a:endParaRPr lang="en-US" altLang="zh-CN"/>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spcBef>
                <a:spcPct val="0"/>
              </a:spcBef>
              <a:buClrTx/>
              <a:buSzTx/>
              <a:buFontTx/>
              <a:buNone/>
              <a:defRPr sz="1200">
                <a:effectLst/>
                <a:latin typeface="Arial" panose="020B0604020202020204" pitchFamily="34" charset="0"/>
                <a:ea typeface="宋体" panose="02010600030101010101" pitchFamily="2" charset="-122"/>
                <a:cs typeface="+mn-cs"/>
              </a:defRPr>
            </a:lvl1pPr>
          </a:lstStyle>
          <a:p>
            <a:pPr>
              <a:defRPr/>
            </a:pPr>
            <a:endParaRPr lang="en-US" altLang="zh-CN"/>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defRPr>
            </a:lvl1pPr>
          </a:lstStyle>
          <a:p>
            <a:fld id="{F976B8B9-1C3A-4FC0-B5B0-94DCAD247CF5}"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0E1F-4EC3-CD47-9A99-59421DE59B0D}"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3E01190-B065-4ECF-8DF6-8F3886D7AF15}" type="slidenum">
              <a:rPr lang="en-US" altLang="zh-CN" smtClean="0">
                <a:solidFill>
                  <a:prstClr val="black"/>
                </a:solidFill>
                <a:latin typeface="宋体" panose="02010600030101010101" pitchFamily="2" charset="-122"/>
              </a:rPr>
            </a:fld>
            <a:endParaRPr lang="en-US" altLang="zh-CN" smtClean="0">
              <a:solidFill>
                <a:prstClr val="black"/>
              </a:solidFill>
              <a:latin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zh-CN" altLang="en-US" b="1" dirty="0" smtClean="0"/>
              <a:t>基础设置：</a:t>
            </a:r>
            <a:endParaRPr lang="en-US" altLang="zh-CN" b="1" dirty="0" smtClean="0"/>
          </a:p>
          <a:p>
            <a:r>
              <a:rPr lang="zh-CN" altLang="en-US" dirty="0" smtClean="0"/>
              <a:t>（</a:t>
            </a:r>
            <a:r>
              <a:rPr lang="en-US" altLang="zh-CN" dirty="0" smtClean="0"/>
              <a:t>1</a:t>
            </a:r>
            <a:r>
              <a:rPr lang="zh-CN" altLang="en-US" dirty="0" smtClean="0"/>
              <a:t>）基于业务组织以及部门，构建预算组织架构。</a:t>
            </a:r>
            <a:endParaRPr lang="en-US" altLang="zh-CN" dirty="0" smtClean="0"/>
          </a:p>
          <a:p>
            <a:r>
              <a:rPr lang="zh-CN" altLang="en-US" dirty="0" smtClean="0"/>
              <a:t>（</a:t>
            </a:r>
            <a:r>
              <a:rPr lang="en-US" altLang="zh-CN" dirty="0" smtClean="0"/>
              <a:t>2</a:t>
            </a:r>
            <a:r>
              <a:rPr lang="zh-CN" altLang="en-US" dirty="0" smtClean="0"/>
              <a:t>）基于会计日历构建预算日历，为后期的财务预算编制打通期间归属通道；</a:t>
            </a:r>
            <a:endParaRPr lang="en-US" altLang="zh-CN" dirty="0" smtClean="0"/>
          </a:p>
          <a:p>
            <a:r>
              <a:rPr lang="zh-CN" altLang="en-US" b="1" dirty="0" smtClean="0"/>
              <a:t>开放的预算编制平台</a:t>
            </a:r>
            <a:r>
              <a:rPr lang="zh-CN" altLang="en-US" dirty="0" smtClean="0"/>
              <a:t>：</a:t>
            </a:r>
            <a:endParaRPr lang="en-US" altLang="zh-CN" dirty="0" smtClean="0"/>
          </a:p>
          <a:p>
            <a:r>
              <a:rPr lang="zh-CN" altLang="en-US" dirty="0" smtClean="0"/>
              <a:t>（</a:t>
            </a:r>
            <a:r>
              <a:rPr lang="en-US" altLang="zh-CN" dirty="0" smtClean="0"/>
              <a:t>1</a:t>
            </a:r>
            <a:r>
              <a:rPr lang="zh-CN" altLang="en-US" dirty="0" smtClean="0"/>
              <a:t>）基于可写入的多维透视表控件构建</a:t>
            </a:r>
            <a:endParaRPr lang="en-US" altLang="zh-CN" dirty="0" smtClean="0"/>
          </a:p>
          <a:p>
            <a:r>
              <a:rPr lang="zh-CN" altLang="en-US" dirty="0" smtClean="0"/>
              <a:t>（</a:t>
            </a:r>
            <a:r>
              <a:rPr lang="en-US" altLang="zh-CN" dirty="0" smtClean="0"/>
              <a:t>2</a:t>
            </a:r>
            <a:r>
              <a:rPr lang="zh-CN" altLang="en-US" dirty="0" smtClean="0"/>
              <a:t>）支持</a:t>
            </a:r>
            <a:r>
              <a:rPr lang="en-US" altLang="zh-CN" dirty="0" smtClean="0"/>
              <a:t>7</a:t>
            </a:r>
            <a:r>
              <a:rPr lang="zh-CN" altLang="en-US" dirty="0" smtClean="0"/>
              <a:t>种类型的预算编制周期：年、半年、季、月、旬、周、日</a:t>
            </a:r>
            <a:r>
              <a:rPr lang="en-US" altLang="zh-CN" dirty="0" smtClean="0"/>
              <a:t>7</a:t>
            </a:r>
            <a:r>
              <a:rPr lang="zh-CN" altLang="en-US" dirty="0" smtClean="0"/>
              <a:t>种周期</a:t>
            </a:r>
            <a:endParaRPr lang="en-US" altLang="zh-CN" dirty="0" smtClean="0"/>
          </a:p>
          <a:p>
            <a:r>
              <a:rPr lang="zh-CN" altLang="en-US" dirty="0" smtClean="0"/>
              <a:t>（</a:t>
            </a:r>
            <a:r>
              <a:rPr lang="en-US" altLang="zh-CN" dirty="0" smtClean="0"/>
              <a:t>3</a:t>
            </a:r>
            <a:r>
              <a:rPr lang="zh-CN" altLang="en-US" dirty="0" smtClean="0"/>
              <a:t>）支持固定、动态、滚动、弹性等基本预算编制方法</a:t>
            </a:r>
            <a:endParaRPr lang="en-US" altLang="zh-CN" dirty="0" smtClean="0"/>
          </a:p>
          <a:p>
            <a:r>
              <a:rPr lang="zh-CN" altLang="en-US" b="1" dirty="0" smtClean="0"/>
              <a:t>开发的预算控制平台：</a:t>
            </a:r>
            <a:endParaRPr lang="en-US" altLang="zh-CN" b="1" dirty="0" smtClean="0"/>
          </a:p>
          <a:p>
            <a:r>
              <a:rPr lang="zh-CN" altLang="en-US" dirty="0" smtClean="0"/>
              <a:t>（</a:t>
            </a:r>
            <a:r>
              <a:rPr lang="en-US" altLang="zh-CN" dirty="0" smtClean="0"/>
              <a:t>1</a:t>
            </a:r>
            <a:r>
              <a:rPr lang="zh-CN" altLang="en-US" dirty="0" smtClean="0"/>
              <a:t>）完全可配置的控制对象（单据）以及控制规则，系统预置费用预算、资金预算控制，可实现已编制预算数对任意系统业务单据的预算控制；</a:t>
            </a:r>
            <a:endParaRPr lang="en-US" altLang="zh-CN" dirty="0" smtClean="0"/>
          </a:p>
          <a:p>
            <a:r>
              <a:rPr lang="zh-CN" altLang="en-US" dirty="0" smtClean="0"/>
              <a:t>（</a:t>
            </a:r>
            <a:r>
              <a:rPr lang="en-US" altLang="zh-CN" dirty="0" smtClean="0"/>
              <a:t>2</a:t>
            </a:r>
            <a:r>
              <a:rPr lang="zh-CN" altLang="en-US" dirty="0" smtClean="0"/>
              <a:t>）多维度汇总控制方式：按预算周期、按控制维度汇总、按上级组织汇总；</a:t>
            </a:r>
            <a:endParaRPr lang="en-US" altLang="zh-CN" dirty="0" smtClean="0"/>
          </a:p>
          <a:p>
            <a:r>
              <a:rPr lang="zh-CN" altLang="en-US" dirty="0" smtClean="0"/>
              <a:t>（</a:t>
            </a:r>
            <a:r>
              <a:rPr lang="en-US" altLang="zh-CN" dirty="0" smtClean="0"/>
              <a:t>4</a:t>
            </a:r>
            <a:r>
              <a:rPr lang="zh-CN" altLang="en-US" dirty="0" smtClean="0"/>
              <a:t>）与预算数据、控制单据相匹配的控制维度，精准控制对象；</a:t>
            </a:r>
            <a:endParaRPr lang="en-US" altLang="zh-CN" dirty="0" smtClean="0"/>
          </a:p>
          <a:p>
            <a:r>
              <a:rPr lang="zh-CN" altLang="en-US" b="1" dirty="0" smtClean="0"/>
              <a:t>灵活的预算调整途径，手工单据录入、系统自动调整。</a:t>
            </a:r>
            <a:endParaRPr lang="en-US" altLang="zh-CN" b="1" dirty="0" smtClean="0"/>
          </a:p>
          <a:p>
            <a:r>
              <a:rPr lang="zh-CN" altLang="en-US" b="1" dirty="0" smtClean="0"/>
              <a:t>基于</a:t>
            </a:r>
            <a:r>
              <a:rPr lang="en-US" altLang="zh-CN" b="1" dirty="0" smtClean="0"/>
              <a:t>BI</a:t>
            </a:r>
            <a:r>
              <a:rPr lang="zh-CN" altLang="en-US" b="1" dirty="0" smtClean="0"/>
              <a:t>产品的预算分析，实时监控预算实际差异，综合考核各级组织、部门预算执行情况；</a:t>
            </a:r>
            <a:endParaRPr lang="en-US" altLang="zh-CN" dirty="0" smtClean="0"/>
          </a:p>
        </p:txBody>
      </p:sp>
      <p:sp>
        <p:nvSpPr>
          <p:cNvPr id="4" name="灯片编号占位符 3"/>
          <p:cNvSpPr>
            <a:spLocks noGrp="1"/>
          </p:cNvSpPr>
          <p:nvPr>
            <p:ph type="sldNum" sz="quarter" idx="10"/>
          </p:nvPr>
        </p:nvSpPr>
        <p:spPr/>
        <p:txBody>
          <a:bodyPr/>
          <a:lstStyle/>
          <a:p>
            <a:pPr>
              <a:defRPr/>
            </a:pPr>
            <a:fld id="{A5B0143A-3351-485F-90B5-D4F927D28CC0}" type="slidenum">
              <a:rPr lang="en-US" smtClean="0">
                <a:solidFill>
                  <a:prstClr val="black"/>
                </a:solidFill>
              </a:rPr>
            </a:fld>
            <a:endParaRPr lang="en-US">
              <a:solidFill>
                <a:prstClr val="black"/>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976B8B9-1C3A-4FC0-B5B0-94DCAD247CF5}" type="slidenum">
              <a:rPr lang="en-US" altLang="zh-CN" smtClean="0"/>
            </a:fld>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Comparison">
    <p:bg>
      <p:bgPr>
        <a:solidFill>
          <a:srgbClr val="1771EA"/>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39" r="37297" b="-1"/>
          <a:stretch>
            <a:fillRect/>
          </a:stretch>
        </p:blipFill>
        <p:spPr>
          <a:xfrm>
            <a:off x="7826837" y="143934"/>
            <a:ext cx="1020303" cy="380554"/>
          </a:xfrm>
          <a:prstGeom prst="rect">
            <a:avLst/>
          </a:prstGeom>
        </p:spPr>
      </p:pic>
      <p:sp>
        <p:nvSpPr>
          <p:cNvPr id="5" name="Text Box 5"/>
          <p:cNvSpPr txBox="1">
            <a:spLocks noChangeArrowheads="1"/>
          </p:cNvSpPr>
          <p:nvPr userDrawn="1"/>
        </p:nvSpPr>
        <p:spPr bwMode="auto">
          <a:xfrm>
            <a:off x="8682438" y="4918863"/>
            <a:ext cx="461562" cy="127000"/>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411480" fontAlgn="base">
              <a:spcBef>
                <a:spcPct val="50000"/>
              </a:spcBef>
              <a:spcAft>
                <a:spcPct val="0"/>
              </a:spcAft>
              <a:defRPr/>
            </a:pPr>
            <a:fld id="{046AD7C7-DE3F-5E43-A3A8-CA80750AE375}" type="slidenum">
              <a:rPr kumimoji="0" lang="en-US" altLang="zh-CN" sz="825" kern="0" smtClean="0">
                <a:solidFill>
                  <a:prstClr val="white"/>
                </a:solidFill>
                <a:latin typeface="Arial" panose="020B0604020202020204"/>
                <a:cs typeface="Arial" panose="020B0604020202020204"/>
                <a:sym typeface="Helvetica Neue" panose="02000503000000020004"/>
              </a:rPr>
            </a:fld>
            <a:endParaRPr kumimoji="0" lang="en-US" altLang="zh-CN" sz="825" kern="0" dirty="0">
              <a:solidFill>
                <a:prstClr val="white"/>
              </a:solidFill>
              <a:latin typeface="Arial" panose="020B0604020202020204"/>
              <a:cs typeface="Arial" panose="020B0604020202020204"/>
              <a:sym typeface="Helvetica Neue" panose="02000503000000020004"/>
            </a:endParaRPr>
          </a:p>
        </p:txBody>
      </p:sp>
      <p:sp>
        <p:nvSpPr>
          <p:cNvPr id="6" name="Text Box 2"/>
          <p:cNvSpPr txBox="1"/>
          <p:nvPr userDrawn="1"/>
        </p:nvSpPr>
        <p:spPr>
          <a:xfrm>
            <a:off x="6938362" y="4881503"/>
            <a:ext cx="1622426" cy="183515"/>
          </a:xfrm>
          <a:prstGeom prst="rect">
            <a:avLst/>
          </a:prstGeom>
          <a:ln w="12700">
            <a:miter lim="400000"/>
          </a:ln>
        </p:spPr>
        <p:txBody>
          <a:bodyPr lIns="6667" tIns="6667" rIns="6667" bIns="6667" anchor="ctr">
            <a:spAutoFit/>
          </a:bodyPr>
          <a:lstStyle/>
          <a:p>
            <a:pPr algn="r" defTabSz="1218565" fontAlgn="base">
              <a:lnSpc>
                <a:spcPts val="1335"/>
              </a:lnSpc>
              <a:spcBef>
                <a:spcPct val="0"/>
              </a:spcBef>
              <a:spcAft>
                <a:spcPct val="0"/>
              </a:spcAft>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绝密信息</a:t>
            </a: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严禁泄露</a:t>
            </a:r>
            <a:endPar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descr="反白稿中文横版"/>
          <p:cNvPicPr>
            <a:picLocks noChangeAspect="1"/>
          </p:cNvPicPr>
          <p:nvPr userDrawn="1"/>
        </p:nvPicPr>
        <p:blipFill>
          <a:blip r:embed="rId3"/>
          <a:stretch>
            <a:fillRect/>
          </a:stretch>
        </p:blipFill>
        <p:spPr>
          <a:xfrm>
            <a:off x="146685" y="199294"/>
            <a:ext cx="872857" cy="27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omparison">
    <p:bg>
      <p:bgPr>
        <a:solidFill>
          <a:srgbClr val="1771EA"/>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39" r="37297" b="-1"/>
          <a:stretch>
            <a:fillRect/>
          </a:stretch>
        </p:blipFill>
        <p:spPr>
          <a:xfrm>
            <a:off x="7826837" y="143934"/>
            <a:ext cx="1020303" cy="380554"/>
          </a:xfrm>
          <a:prstGeom prst="rect">
            <a:avLst/>
          </a:prstGeom>
        </p:spPr>
      </p:pic>
      <p:sp>
        <p:nvSpPr>
          <p:cNvPr id="5" name="Text Box 5"/>
          <p:cNvSpPr txBox="1">
            <a:spLocks noChangeArrowheads="1"/>
          </p:cNvSpPr>
          <p:nvPr userDrawn="1"/>
        </p:nvSpPr>
        <p:spPr bwMode="auto">
          <a:xfrm>
            <a:off x="8682438" y="4918863"/>
            <a:ext cx="461562" cy="127000"/>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411480" fontAlgn="base">
              <a:spcBef>
                <a:spcPct val="50000"/>
              </a:spcBef>
              <a:spcAft>
                <a:spcPct val="0"/>
              </a:spcAft>
              <a:defRPr/>
            </a:pPr>
            <a:fld id="{046AD7C7-DE3F-5E43-A3A8-CA80750AE375}" type="slidenum">
              <a:rPr kumimoji="0" lang="en-US" altLang="zh-CN" sz="825" kern="0" smtClean="0">
                <a:solidFill>
                  <a:prstClr val="white"/>
                </a:solidFill>
                <a:latin typeface="Arial" panose="020B0604020202020204"/>
                <a:cs typeface="Arial" panose="020B0604020202020204"/>
                <a:sym typeface="Helvetica Neue" panose="02000503000000020004"/>
              </a:rPr>
            </a:fld>
            <a:endParaRPr kumimoji="0" lang="en-US" altLang="zh-CN" sz="825" kern="0" dirty="0">
              <a:solidFill>
                <a:prstClr val="white"/>
              </a:solidFill>
              <a:latin typeface="Arial" panose="020B0604020202020204"/>
              <a:cs typeface="Arial" panose="020B0604020202020204"/>
              <a:sym typeface="Helvetica Neue" panose="02000503000000020004"/>
            </a:endParaRPr>
          </a:p>
        </p:txBody>
      </p:sp>
      <p:sp>
        <p:nvSpPr>
          <p:cNvPr id="6" name="Text Box 2"/>
          <p:cNvSpPr txBox="1"/>
          <p:nvPr userDrawn="1"/>
        </p:nvSpPr>
        <p:spPr>
          <a:xfrm>
            <a:off x="6938362" y="4881503"/>
            <a:ext cx="1622426" cy="183515"/>
          </a:xfrm>
          <a:prstGeom prst="rect">
            <a:avLst/>
          </a:prstGeom>
          <a:ln w="12700">
            <a:miter lim="400000"/>
          </a:ln>
        </p:spPr>
        <p:txBody>
          <a:bodyPr lIns="6667" tIns="6667" rIns="6667" bIns="6667" anchor="ctr">
            <a:spAutoFit/>
          </a:bodyPr>
          <a:lstStyle/>
          <a:p>
            <a:pPr algn="r" defTabSz="1218565" fontAlgn="base">
              <a:lnSpc>
                <a:spcPts val="1335"/>
              </a:lnSpc>
              <a:spcBef>
                <a:spcPct val="0"/>
              </a:spcBef>
              <a:spcAft>
                <a:spcPct val="0"/>
              </a:spcAft>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绝密信息</a:t>
            </a: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严禁泄露</a:t>
            </a:r>
            <a:endPar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descr="反白稿中文横版"/>
          <p:cNvPicPr>
            <a:picLocks noChangeAspect="1"/>
          </p:cNvPicPr>
          <p:nvPr userDrawn="1"/>
        </p:nvPicPr>
        <p:blipFill>
          <a:blip r:embed="rId3"/>
          <a:stretch>
            <a:fillRect/>
          </a:stretch>
        </p:blipFill>
        <p:spPr>
          <a:xfrm>
            <a:off x="146685" y="199294"/>
            <a:ext cx="872857" cy="27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l">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358900" y="0"/>
            <a:ext cx="5734050"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107315" y="52070"/>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dirty="0">
                <a:solidFill>
                  <a:schemeClr val="bg1"/>
                </a:solidFill>
              </a:rPr>
              <a:t>① </a:t>
            </a:r>
            <a:r>
              <a:rPr dirty="0" err="1">
                <a:solidFill>
                  <a:schemeClr val="bg1"/>
                </a:solidFill>
              </a:rPr>
              <a:t>绝密信息</a:t>
            </a:r>
            <a:r>
              <a:rPr dirty="0">
                <a:solidFill>
                  <a:schemeClr val="bg1"/>
                </a:solidFill>
              </a:rPr>
              <a:t> </a:t>
            </a:r>
            <a:r>
              <a:rPr dirty="0" err="1">
                <a:solidFill>
                  <a:schemeClr val="bg1"/>
                </a:solidFill>
              </a:rPr>
              <a:t>严禁泄露</a:t>
            </a:r>
            <a:endParaRPr dirty="0">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358900" y="0"/>
            <a:ext cx="5734050"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107315" y="52070"/>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Comparison">
    <p:bg>
      <p:bgPr>
        <a:solidFill>
          <a:srgbClr val="1771EA"/>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39" r="37297" b="-1"/>
          <a:stretch>
            <a:fillRect/>
          </a:stretch>
        </p:blipFill>
        <p:spPr>
          <a:xfrm>
            <a:off x="7826837" y="143934"/>
            <a:ext cx="1020303" cy="380554"/>
          </a:xfrm>
          <a:prstGeom prst="rect">
            <a:avLst/>
          </a:prstGeom>
        </p:spPr>
      </p:pic>
      <p:sp>
        <p:nvSpPr>
          <p:cNvPr id="5" name="Text Box 5"/>
          <p:cNvSpPr txBox="1">
            <a:spLocks noChangeArrowheads="1"/>
          </p:cNvSpPr>
          <p:nvPr userDrawn="1"/>
        </p:nvSpPr>
        <p:spPr bwMode="auto">
          <a:xfrm>
            <a:off x="8682438" y="4918863"/>
            <a:ext cx="461562" cy="127000"/>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411480" fontAlgn="base">
              <a:spcBef>
                <a:spcPct val="50000"/>
              </a:spcBef>
              <a:spcAft>
                <a:spcPct val="0"/>
              </a:spcAft>
              <a:defRPr/>
            </a:pPr>
            <a:fld id="{046AD7C7-DE3F-5E43-A3A8-CA80750AE375}" type="slidenum">
              <a:rPr kumimoji="0" lang="en-US" altLang="zh-CN" sz="825" kern="0" smtClean="0">
                <a:solidFill>
                  <a:prstClr val="white"/>
                </a:solidFill>
                <a:latin typeface="Arial" panose="020B0604020202020204"/>
                <a:cs typeface="Arial" panose="020B0604020202020204"/>
                <a:sym typeface="Helvetica Neue" panose="02000503000000020004"/>
              </a:rPr>
            </a:fld>
            <a:endParaRPr kumimoji="0" lang="en-US" altLang="zh-CN" sz="825" kern="0" dirty="0">
              <a:solidFill>
                <a:prstClr val="white"/>
              </a:solidFill>
              <a:latin typeface="Arial" panose="020B0604020202020204"/>
              <a:cs typeface="Arial" panose="020B0604020202020204"/>
              <a:sym typeface="Helvetica Neue" panose="02000503000000020004"/>
            </a:endParaRPr>
          </a:p>
        </p:txBody>
      </p:sp>
      <p:sp>
        <p:nvSpPr>
          <p:cNvPr id="6" name="Text Box 2"/>
          <p:cNvSpPr txBox="1"/>
          <p:nvPr userDrawn="1"/>
        </p:nvSpPr>
        <p:spPr>
          <a:xfrm>
            <a:off x="6938362" y="4881503"/>
            <a:ext cx="1622426" cy="183515"/>
          </a:xfrm>
          <a:prstGeom prst="rect">
            <a:avLst/>
          </a:prstGeom>
          <a:ln w="12700">
            <a:miter lim="400000"/>
          </a:ln>
        </p:spPr>
        <p:txBody>
          <a:bodyPr lIns="6667" tIns="6667" rIns="6667" bIns="6667" anchor="ctr">
            <a:spAutoFit/>
          </a:bodyPr>
          <a:lstStyle/>
          <a:p>
            <a:pPr algn="r" defTabSz="1218565" fontAlgn="base">
              <a:lnSpc>
                <a:spcPts val="1335"/>
              </a:lnSpc>
              <a:spcBef>
                <a:spcPct val="0"/>
              </a:spcBef>
              <a:spcAft>
                <a:spcPct val="0"/>
              </a:spcAft>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绝密信息</a:t>
            </a: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严禁泄露</a:t>
            </a:r>
            <a:endPar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descr="反白稿中文横版"/>
          <p:cNvPicPr>
            <a:picLocks noChangeAspect="1"/>
          </p:cNvPicPr>
          <p:nvPr userDrawn="1"/>
        </p:nvPicPr>
        <p:blipFill>
          <a:blip r:embed="rId3"/>
          <a:stretch>
            <a:fillRect/>
          </a:stretch>
        </p:blipFill>
        <p:spPr>
          <a:xfrm>
            <a:off x="146685" y="199294"/>
            <a:ext cx="872857" cy="27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Comparison">
    <p:bg>
      <p:bgPr>
        <a:solidFill>
          <a:srgbClr val="1771EA"/>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39" r="37297" b="-1"/>
          <a:stretch>
            <a:fillRect/>
          </a:stretch>
        </p:blipFill>
        <p:spPr>
          <a:xfrm>
            <a:off x="7826837" y="143934"/>
            <a:ext cx="1020303" cy="380554"/>
          </a:xfrm>
          <a:prstGeom prst="rect">
            <a:avLst/>
          </a:prstGeom>
        </p:spPr>
      </p:pic>
      <p:sp>
        <p:nvSpPr>
          <p:cNvPr id="5" name="Text Box 5"/>
          <p:cNvSpPr txBox="1">
            <a:spLocks noChangeArrowheads="1"/>
          </p:cNvSpPr>
          <p:nvPr userDrawn="1"/>
        </p:nvSpPr>
        <p:spPr bwMode="auto">
          <a:xfrm>
            <a:off x="8682438" y="4918863"/>
            <a:ext cx="461562" cy="127000"/>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411480" fontAlgn="base">
              <a:spcBef>
                <a:spcPct val="50000"/>
              </a:spcBef>
              <a:spcAft>
                <a:spcPct val="0"/>
              </a:spcAft>
              <a:defRPr/>
            </a:pPr>
            <a:fld id="{046AD7C7-DE3F-5E43-A3A8-CA80750AE375}" type="slidenum">
              <a:rPr kumimoji="0" lang="en-US" altLang="zh-CN" sz="825" kern="0" smtClean="0">
                <a:solidFill>
                  <a:prstClr val="white"/>
                </a:solidFill>
                <a:latin typeface="Arial" panose="020B0604020202020204"/>
                <a:cs typeface="Arial" panose="020B0604020202020204"/>
                <a:sym typeface="Helvetica Neue" panose="02000503000000020004"/>
              </a:rPr>
            </a:fld>
            <a:endParaRPr kumimoji="0" lang="en-US" altLang="zh-CN" sz="825" kern="0" dirty="0">
              <a:solidFill>
                <a:prstClr val="white"/>
              </a:solidFill>
              <a:latin typeface="Arial" panose="020B0604020202020204"/>
              <a:cs typeface="Arial" panose="020B0604020202020204"/>
              <a:sym typeface="Helvetica Neue" panose="02000503000000020004"/>
            </a:endParaRPr>
          </a:p>
        </p:txBody>
      </p:sp>
      <p:sp>
        <p:nvSpPr>
          <p:cNvPr id="6" name="Text Box 2"/>
          <p:cNvSpPr txBox="1"/>
          <p:nvPr userDrawn="1"/>
        </p:nvSpPr>
        <p:spPr>
          <a:xfrm>
            <a:off x="6938362" y="4881503"/>
            <a:ext cx="1622426" cy="183515"/>
          </a:xfrm>
          <a:prstGeom prst="rect">
            <a:avLst/>
          </a:prstGeom>
          <a:ln w="12700">
            <a:miter lim="400000"/>
          </a:ln>
        </p:spPr>
        <p:txBody>
          <a:bodyPr lIns="6667" tIns="6667" rIns="6667" bIns="6667" anchor="ctr">
            <a:spAutoFit/>
          </a:bodyPr>
          <a:lstStyle/>
          <a:p>
            <a:pPr algn="r" defTabSz="1218565" fontAlgn="base">
              <a:lnSpc>
                <a:spcPts val="1335"/>
              </a:lnSpc>
              <a:spcBef>
                <a:spcPct val="0"/>
              </a:spcBef>
              <a:spcAft>
                <a:spcPct val="0"/>
              </a:spcAft>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绝密信息</a:t>
            </a: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严禁泄露</a:t>
            </a:r>
            <a:endPar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descr="反白稿中文横版"/>
          <p:cNvPicPr>
            <a:picLocks noChangeAspect="1"/>
          </p:cNvPicPr>
          <p:nvPr userDrawn="1"/>
        </p:nvPicPr>
        <p:blipFill>
          <a:blip r:embed="rId3"/>
          <a:stretch>
            <a:fillRect/>
          </a:stretch>
        </p:blipFill>
        <p:spPr>
          <a:xfrm>
            <a:off x="146685" y="199294"/>
            <a:ext cx="872857" cy="27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Comparison">
    <p:bg>
      <p:bgPr>
        <a:solidFill>
          <a:srgbClr val="1771EA"/>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39" r="37297" b="-1"/>
          <a:stretch>
            <a:fillRect/>
          </a:stretch>
        </p:blipFill>
        <p:spPr>
          <a:xfrm>
            <a:off x="7826837" y="143934"/>
            <a:ext cx="1020303" cy="380554"/>
          </a:xfrm>
          <a:prstGeom prst="rect">
            <a:avLst/>
          </a:prstGeom>
        </p:spPr>
      </p:pic>
      <p:sp>
        <p:nvSpPr>
          <p:cNvPr id="5" name="Text Box 5"/>
          <p:cNvSpPr txBox="1">
            <a:spLocks noChangeArrowheads="1"/>
          </p:cNvSpPr>
          <p:nvPr userDrawn="1"/>
        </p:nvSpPr>
        <p:spPr bwMode="auto">
          <a:xfrm>
            <a:off x="8682438" y="4918863"/>
            <a:ext cx="461562" cy="127000"/>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411480" fontAlgn="base">
              <a:spcBef>
                <a:spcPct val="50000"/>
              </a:spcBef>
              <a:spcAft>
                <a:spcPct val="0"/>
              </a:spcAft>
              <a:defRPr/>
            </a:pPr>
            <a:fld id="{046AD7C7-DE3F-5E43-A3A8-CA80750AE375}" type="slidenum">
              <a:rPr kumimoji="0" lang="en-US" altLang="zh-CN" sz="825" kern="0" smtClean="0">
                <a:solidFill>
                  <a:prstClr val="white"/>
                </a:solidFill>
                <a:latin typeface="Arial" panose="020B0604020202020204"/>
                <a:cs typeface="Arial" panose="020B0604020202020204"/>
                <a:sym typeface="Helvetica Neue" panose="02000503000000020004"/>
              </a:rPr>
            </a:fld>
            <a:endParaRPr kumimoji="0" lang="en-US" altLang="zh-CN" sz="825" kern="0" dirty="0">
              <a:solidFill>
                <a:prstClr val="white"/>
              </a:solidFill>
              <a:latin typeface="Arial" panose="020B0604020202020204"/>
              <a:cs typeface="Arial" panose="020B0604020202020204"/>
              <a:sym typeface="Helvetica Neue" panose="02000503000000020004"/>
            </a:endParaRPr>
          </a:p>
        </p:txBody>
      </p:sp>
      <p:sp>
        <p:nvSpPr>
          <p:cNvPr id="6" name="Text Box 2"/>
          <p:cNvSpPr txBox="1"/>
          <p:nvPr userDrawn="1"/>
        </p:nvSpPr>
        <p:spPr>
          <a:xfrm>
            <a:off x="6938362" y="4881503"/>
            <a:ext cx="1622426" cy="183515"/>
          </a:xfrm>
          <a:prstGeom prst="rect">
            <a:avLst/>
          </a:prstGeom>
          <a:ln w="12700">
            <a:miter lim="400000"/>
          </a:ln>
        </p:spPr>
        <p:txBody>
          <a:bodyPr lIns="6667" tIns="6667" rIns="6667" bIns="6667" anchor="ctr">
            <a:spAutoFit/>
          </a:bodyPr>
          <a:lstStyle/>
          <a:p>
            <a:pPr algn="r" defTabSz="1218565" fontAlgn="base">
              <a:lnSpc>
                <a:spcPts val="1335"/>
              </a:lnSpc>
              <a:spcBef>
                <a:spcPct val="0"/>
              </a:spcBef>
              <a:spcAft>
                <a:spcPct val="0"/>
              </a:spcAft>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绝密信息</a:t>
            </a: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严禁泄露</a:t>
            </a:r>
            <a:endPar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descr="反白稿中文横版"/>
          <p:cNvPicPr>
            <a:picLocks noChangeAspect="1"/>
          </p:cNvPicPr>
          <p:nvPr userDrawn="1"/>
        </p:nvPicPr>
        <p:blipFill>
          <a:blip r:embed="rId3"/>
          <a:stretch>
            <a:fillRect/>
          </a:stretch>
        </p:blipFill>
        <p:spPr>
          <a:xfrm>
            <a:off x="146685" y="199294"/>
            <a:ext cx="872857" cy="27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358900" y="0"/>
            <a:ext cx="5734050"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107315" y="52070"/>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358900" y="0"/>
            <a:ext cx="5734050"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107315" y="52070"/>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Comparison">
    <p:bg>
      <p:bgPr>
        <a:solidFill>
          <a:srgbClr val="1771EA"/>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39" r="37297" b="-1"/>
          <a:stretch>
            <a:fillRect/>
          </a:stretch>
        </p:blipFill>
        <p:spPr>
          <a:xfrm>
            <a:off x="7826837" y="143934"/>
            <a:ext cx="1020303" cy="380554"/>
          </a:xfrm>
          <a:prstGeom prst="rect">
            <a:avLst/>
          </a:prstGeom>
        </p:spPr>
      </p:pic>
      <p:sp>
        <p:nvSpPr>
          <p:cNvPr id="5" name="Text Box 5"/>
          <p:cNvSpPr txBox="1">
            <a:spLocks noChangeArrowheads="1"/>
          </p:cNvSpPr>
          <p:nvPr userDrawn="1"/>
        </p:nvSpPr>
        <p:spPr bwMode="auto">
          <a:xfrm>
            <a:off x="8682438" y="4918863"/>
            <a:ext cx="461562" cy="127000"/>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411480" fontAlgn="base">
              <a:spcBef>
                <a:spcPct val="50000"/>
              </a:spcBef>
              <a:spcAft>
                <a:spcPct val="0"/>
              </a:spcAft>
              <a:defRPr/>
            </a:pPr>
            <a:fld id="{046AD7C7-DE3F-5E43-A3A8-CA80750AE375}" type="slidenum">
              <a:rPr kumimoji="0" lang="en-US" altLang="zh-CN" sz="825" kern="0" smtClean="0">
                <a:solidFill>
                  <a:prstClr val="white"/>
                </a:solidFill>
                <a:latin typeface="Arial" panose="020B0604020202020204"/>
                <a:cs typeface="Arial" panose="020B0604020202020204"/>
                <a:sym typeface="Helvetica Neue" panose="02000503000000020004"/>
              </a:rPr>
            </a:fld>
            <a:endParaRPr kumimoji="0" lang="en-US" altLang="zh-CN" sz="825" kern="0" dirty="0">
              <a:solidFill>
                <a:prstClr val="white"/>
              </a:solidFill>
              <a:latin typeface="Arial" panose="020B0604020202020204"/>
              <a:cs typeface="Arial" panose="020B0604020202020204"/>
              <a:sym typeface="Helvetica Neue" panose="02000503000000020004"/>
            </a:endParaRPr>
          </a:p>
        </p:txBody>
      </p:sp>
      <p:sp>
        <p:nvSpPr>
          <p:cNvPr id="6" name="Text Box 2"/>
          <p:cNvSpPr txBox="1"/>
          <p:nvPr userDrawn="1"/>
        </p:nvSpPr>
        <p:spPr>
          <a:xfrm>
            <a:off x="6938362" y="4881503"/>
            <a:ext cx="1622426" cy="183515"/>
          </a:xfrm>
          <a:prstGeom prst="rect">
            <a:avLst/>
          </a:prstGeom>
          <a:ln w="12700">
            <a:miter lim="400000"/>
          </a:ln>
        </p:spPr>
        <p:txBody>
          <a:bodyPr lIns="6667" tIns="6667" rIns="6667" bIns="6667" anchor="ctr">
            <a:spAutoFit/>
          </a:bodyPr>
          <a:lstStyle/>
          <a:p>
            <a:pPr algn="r" defTabSz="1218565" fontAlgn="base">
              <a:lnSpc>
                <a:spcPts val="1335"/>
              </a:lnSpc>
              <a:spcBef>
                <a:spcPct val="0"/>
              </a:spcBef>
              <a:spcAft>
                <a:spcPct val="0"/>
              </a:spcAft>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绝密信息</a:t>
            </a: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严禁泄露</a:t>
            </a:r>
            <a:endPar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descr="反白稿中文横版"/>
          <p:cNvPicPr>
            <a:picLocks noChangeAspect="1"/>
          </p:cNvPicPr>
          <p:nvPr userDrawn="1"/>
        </p:nvPicPr>
        <p:blipFill>
          <a:blip r:embed="rId3"/>
          <a:stretch>
            <a:fillRect/>
          </a:stretch>
        </p:blipFill>
        <p:spPr>
          <a:xfrm>
            <a:off x="146685" y="199294"/>
            <a:ext cx="872857" cy="27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358900" y="0"/>
            <a:ext cx="5734050"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107315" y="52070"/>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_Comparison">
    <p:bg>
      <p:bgPr>
        <a:solidFill>
          <a:srgbClr val="1771EA"/>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39" r="37297" b="-1"/>
          <a:stretch>
            <a:fillRect/>
          </a:stretch>
        </p:blipFill>
        <p:spPr>
          <a:xfrm>
            <a:off x="7826837" y="143934"/>
            <a:ext cx="1020303" cy="380554"/>
          </a:xfrm>
          <a:prstGeom prst="rect">
            <a:avLst/>
          </a:prstGeom>
        </p:spPr>
      </p:pic>
      <p:sp>
        <p:nvSpPr>
          <p:cNvPr id="5" name="Text Box 5"/>
          <p:cNvSpPr txBox="1">
            <a:spLocks noChangeArrowheads="1"/>
          </p:cNvSpPr>
          <p:nvPr userDrawn="1"/>
        </p:nvSpPr>
        <p:spPr bwMode="auto">
          <a:xfrm>
            <a:off x="8682438" y="4918863"/>
            <a:ext cx="461562" cy="127000"/>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411480" fontAlgn="base">
              <a:spcBef>
                <a:spcPct val="50000"/>
              </a:spcBef>
              <a:spcAft>
                <a:spcPct val="0"/>
              </a:spcAft>
              <a:defRPr/>
            </a:pPr>
            <a:fld id="{046AD7C7-DE3F-5E43-A3A8-CA80750AE375}" type="slidenum">
              <a:rPr kumimoji="0" lang="en-US" altLang="zh-CN" sz="825" kern="0" smtClean="0">
                <a:solidFill>
                  <a:prstClr val="white"/>
                </a:solidFill>
                <a:latin typeface="Arial" panose="020B0604020202020204"/>
                <a:cs typeface="Arial" panose="020B0604020202020204"/>
                <a:sym typeface="Helvetica Neue" panose="02000503000000020004"/>
              </a:rPr>
            </a:fld>
            <a:endParaRPr kumimoji="0" lang="en-US" altLang="zh-CN" sz="825" kern="0" dirty="0">
              <a:solidFill>
                <a:prstClr val="white"/>
              </a:solidFill>
              <a:latin typeface="Arial" panose="020B0604020202020204"/>
              <a:cs typeface="Arial" panose="020B0604020202020204"/>
              <a:sym typeface="Helvetica Neue" panose="02000503000000020004"/>
            </a:endParaRPr>
          </a:p>
        </p:txBody>
      </p:sp>
      <p:sp>
        <p:nvSpPr>
          <p:cNvPr id="6" name="Text Box 2"/>
          <p:cNvSpPr txBox="1"/>
          <p:nvPr userDrawn="1"/>
        </p:nvSpPr>
        <p:spPr>
          <a:xfrm>
            <a:off x="6938362" y="4881503"/>
            <a:ext cx="1622426" cy="183515"/>
          </a:xfrm>
          <a:prstGeom prst="rect">
            <a:avLst/>
          </a:prstGeom>
          <a:ln w="12700">
            <a:miter lim="400000"/>
          </a:ln>
        </p:spPr>
        <p:txBody>
          <a:bodyPr lIns="6667" tIns="6667" rIns="6667" bIns="6667" anchor="ctr">
            <a:spAutoFit/>
          </a:bodyPr>
          <a:lstStyle/>
          <a:p>
            <a:pPr algn="r" defTabSz="1218565" fontAlgn="base">
              <a:lnSpc>
                <a:spcPts val="1335"/>
              </a:lnSpc>
              <a:spcBef>
                <a:spcPct val="0"/>
              </a:spcBef>
              <a:spcAft>
                <a:spcPct val="0"/>
              </a:spcAft>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绝密信息</a:t>
            </a: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严禁泄露</a:t>
            </a:r>
            <a:endPar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descr="反白稿中文横版"/>
          <p:cNvPicPr>
            <a:picLocks noChangeAspect="1"/>
          </p:cNvPicPr>
          <p:nvPr userDrawn="1"/>
        </p:nvPicPr>
        <p:blipFill>
          <a:blip r:embed="rId3"/>
          <a:stretch>
            <a:fillRect/>
          </a:stretch>
        </p:blipFill>
        <p:spPr>
          <a:xfrm>
            <a:off x="146685" y="199294"/>
            <a:ext cx="872857" cy="27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空白">
    <p:bg>
      <p:bgPr>
        <a:solidFill>
          <a:srgbClr val="1771EA"/>
        </a:solid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16950" y="4870865"/>
            <a:ext cx="8270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rgbClr val="898989"/>
                </a:solidFill>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rgbClr val="898989"/>
                </a:solidFill>
                <a:latin typeface="微软雅黑" panose="020B0503020204020204" pitchFamily="34" charset="-122"/>
                <a:ea typeface="微软雅黑" panose="020B0503020204020204" pitchFamily="34" charset="-122"/>
              </a:rPr>
            </a:fld>
            <a:endParaRPr lang="zh-CN" altLang="en-US" sz="1000" b="1" dirty="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showMasterSp="0" userDrawn="1">
  <p:cSld name="1_Comparison">
    <p:bg>
      <p:bgPr>
        <a:solidFill>
          <a:srgbClr val="1771EA"/>
        </a:solidFill>
        <a:effectLst/>
      </p:bgPr>
    </p:bg>
    <p:spTree>
      <p:nvGrpSpPr>
        <p:cNvPr id="1" name=""/>
        <p:cNvGrpSpPr/>
        <p:nvPr/>
      </p:nvGrpSpPr>
      <p:grpSpPr>
        <a:xfrm>
          <a:off x="0" y="0"/>
          <a:ext cx="0" cy="0"/>
          <a:chOff x="0" y="0"/>
          <a:chExt cx="0" cy="0"/>
        </a:xfrm>
      </p:grpSpPr>
      <p:grpSp>
        <p:nvGrpSpPr>
          <p:cNvPr id="528" name="Group 63"/>
          <p:cNvGrpSpPr/>
          <p:nvPr/>
        </p:nvGrpSpPr>
        <p:grpSpPr>
          <a:xfrm>
            <a:off x="454509" y="-221917"/>
            <a:ext cx="8232928" cy="169335"/>
            <a:chOff x="0" y="0"/>
            <a:chExt cx="8232927" cy="169333"/>
          </a:xfrm>
        </p:grpSpPr>
        <p:grpSp>
          <p:nvGrpSpPr>
            <p:cNvPr id="525" name="Group 12"/>
            <p:cNvGrpSpPr/>
            <p:nvPr/>
          </p:nvGrpSpPr>
          <p:grpSpPr>
            <a:xfrm>
              <a:off x="2742292" y="15394"/>
              <a:ext cx="690489" cy="153940"/>
              <a:chOff x="0" y="0"/>
              <a:chExt cx="690487" cy="153939"/>
            </a:xfrm>
          </p:grpSpPr>
          <p:grpSp>
            <p:nvGrpSpPr>
              <p:cNvPr id="523" name="Group 13"/>
              <p:cNvGrpSpPr/>
              <p:nvPr/>
            </p:nvGrpSpPr>
            <p:grpSpPr>
              <a:xfrm>
                <a:off x="0" y="0"/>
                <a:ext cx="342044" cy="153940"/>
                <a:chOff x="0" y="0"/>
                <a:chExt cx="342043" cy="153939"/>
              </a:xfrm>
            </p:grpSpPr>
            <p:sp>
              <p:nvSpPr>
                <p:cNvPr id="521" name="Straight Connector 15"/>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2" name="Straight Connector 16"/>
                <p:cNvSpPr/>
                <p:nvPr/>
              </p:nvSpPr>
              <p:spPr>
                <a:xfrm flipV="1">
                  <a:off x="342043"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4" name="Straight Connector 14"/>
              <p:cNvSpPr/>
              <p:nvPr/>
            </p:nvSpPr>
            <p:spPr>
              <a:xfrm flipV="1">
                <a:off x="69048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26" name="Straight Connector 22"/>
            <p:cNvSpPr/>
            <p:nvPr/>
          </p:nvSpPr>
          <p:spPr>
            <a:xfrm flipV="1">
              <a:off x="-1" y="0"/>
              <a:ext cx="2"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27" name="Straight Connector 36"/>
            <p:cNvSpPr/>
            <p:nvPr/>
          </p:nvSpPr>
          <p:spPr>
            <a:xfrm flipV="1">
              <a:off x="8232927" y="0"/>
              <a:ext cx="1" cy="153940"/>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31" name="Group 41"/>
          <p:cNvGrpSpPr/>
          <p:nvPr/>
        </p:nvGrpSpPr>
        <p:grpSpPr>
          <a:xfrm>
            <a:off x="-1081339" y="-53221"/>
            <a:ext cx="646292" cy="646292"/>
            <a:chOff x="-1" y="-1"/>
            <a:chExt cx="646290" cy="646290"/>
          </a:xfrm>
        </p:grpSpPr>
        <p:sp>
          <p:nvSpPr>
            <p:cNvPr id="529" name="Rectangle 42"/>
            <p:cNvSpPr/>
            <p:nvPr/>
          </p:nvSpPr>
          <p:spPr>
            <a:xfrm>
              <a:off x="-1" y="-1"/>
              <a:ext cx="646290" cy="646290"/>
            </a:xfrm>
            <a:prstGeom prst="rect">
              <a:avLst/>
            </a:prstGeom>
            <a:solidFill>
              <a:srgbClr val="24215F"/>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0" name="TextBox 43"/>
            <p:cNvSpPr txBox="1"/>
            <p:nvPr/>
          </p:nvSpPr>
          <p:spPr>
            <a:xfrm>
              <a:off x="0" y="0"/>
              <a:ext cx="278129" cy="449578"/>
            </a:xfrm>
            <a:prstGeom prst="rect">
              <a:avLst/>
            </a:prstGeom>
            <a:solidFill>
              <a:srgbClr val="24215F"/>
            </a:solid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B:95</a:t>
              </a:r>
              <a:endParaRPr sz="825" kern="0">
                <a:solidFill>
                  <a:srgbClr val="FFFFFF"/>
                </a:solidFill>
                <a:sym typeface="Calibri" panose="020F0502020204030204"/>
              </a:endParaRPr>
            </a:p>
          </p:txBody>
        </p:sp>
      </p:grpSp>
      <p:grpSp>
        <p:nvGrpSpPr>
          <p:cNvPr id="534" name="Group 44"/>
          <p:cNvGrpSpPr/>
          <p:nvPr/>
        </p:nvGrpSpPr>
        <p:grpSpPr>
          <a:xfrm>
            <a:off x="-1081339" y="659217"/>
            <a:ext cx="646292" cy="646292"/>
            <a:chOff x="-1" y="-1"/>
            <a:chExt cx="646290" cy="646290"/>
          </a:xfrm>
        </p:grpSpPr>
        <p:sp>
          <p:nvSpPr>
            <p:cNvPr id="532" name="Rectangle 45"/>
            <p:cNvSpPr/>
            <p:nvPr/>
          </p:nvSpPr>
          <p:spPr>
            <a:xfrm>
              <a:off x="-1" y="-1"/>
              <a:ext cx="646290" cy="646290"/>
            </a:xfrm>
            <a:prstGeom prst="rect">
              <a:avLst/>
            </a:prstGeom>
            <a:solidFill>
              <a:srgbClr val="1771EA"/>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3" name="TextBox 46"/>
            <p:cNvSpPr txBox="1"/>
            <p:nvPr/>
          </p:nvSpPr>
          <p:spPr>
            <a:xfrm>
              <a:off x="0" y="0"/>
              <a:ext cx="330834" cy="449578"/>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R:23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G:136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B:238</a:t>
              </a:r>
              <a:endParaRPr sz="825" kern="0">
                <a:solidFill>
                  <a:srgbClr val="FFFFFF"/>
                </a:solidFill>
                <a:sym typeface="Calibri" panose="020F0502020204030204"/>
              </a:endParaRPr>
            </a:p>
          </p:txBody>
        </p:sp>
      </p:grpSp>
      <p:grpSp>
        <p:nvGrpSpPr>
          <p:cNvPr id="537" name="Group 47"/>
          <p:cNvGrpSpPr/>
          <p:nvPr/>
        </p:nvGrpSpPr>
        <p:grpSpPr>
          <a:xfrm>
            <a:off x="-1081339" y="1371664"/>
            <a:ext cx="646292" cy="646291"/>
            <a:chOff x="-1" y="-1"/>
            <a:chExt cx="646290" cy="646290"/>
          </a:xfrm>
        </p:grpSpPr>
        <p:sp>
          <p:nvSpPr>
            <p:cNvPr id="535" name="Rectangle 48"/>
            <p:cNvSpPr/>
            <p:nvPr/>
          </p:nvSpPr>
          <p:spPr>
            <a:xfrm>
              <a:off x="-1" y="-1"/>
              <a:ext cx="646290" cy="646290"/>
            </a:xfrm>
            <a:prstGeom prst="rect">
              <a:avLst/>
            </a:prstGeom>
            <a:solidFill>
              <a:srgbClr val="25C1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6" name="TextBox 49"/>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pPr>
              <a:r>
                <a:rPr sz="825" kern="0">
                  <a:solidFill>
                    <a:srgbClr val="000000"/>
                  </a:solidFill>
                  <a:sym typeface="Calibri" panose="020F0502020204030204"/>
                </a:rPr>
                <a:t>R:35</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G:204</a:t>
              </a:r>
              <a:endParaRPr sz="825" kern="0">
                <a:solidFill>
                  <a:srgbClr val="000000"/>
                </a:solidFill>
                <a:sym typeface="Calibri" panose="020F0502020204030204"/>
              </a:endParaRPr>
            </a:p>
            <a:p>
              <a:pPr defTabSz="609600" hangingPunct="0">
                <a:defRPr sz="800"/>
              </a:pPr>
              <a:r>
                <a:rPr sz="825" kern="0">
                  <a:solidFill>
                    <a:srgbClr val="000000"/>
                  </a:solidFill>
                  <a:sym typeface="Calibri" panose="020F0502020204030204"/>
                </a:rPr>
                <a:t>B:252</a:t>
              </a:r>
              <a:endParaRPr sz="825" kern="0">
                <a:solidFill>
                  <a:srgbClr val="000000"/>
                </a:solidFill>
                <a:sym typeface="Calibri" panose="020F0502020204030204"/>
              </a:endParaRPr>
            </a:p>
          </p:txBody>
        </p:sp>
      </p:grpSp>
      <p:grpSp>
        <p:nvGrpSpPr>
          <p:cNvPr id="540" name="Group 50"/>
          <p:cNvGrpSpPr/>
          <p:nvPr/>
        </p:nvGrpSpPr>
        <p:grpSpPr>
          <a:xfrm>
            <a:off x="-1081339" y="2084100"/>
            <a:ext cx="646292" cy="646291"/>
            <a:chOff x="-1" y="-1"/>
            <a:chExt cx="646290" cy="646290"/>
          </a:xfrm>
        </p:grpSpPr>
        <p:sp>
          <p:nvSpPr>
            <p:cNvPr id="538" name="Rectangle 51"/>
            <p:cNvSpPr/>
            <p:nvPr/>
          </p:nvSpPr>
          <p:spPr>
            <a:xfrm>
              <a:off x="-1" y="-1"/>
              <a:ext cx="646290" cy="646290"/>
            </a:xfrm>
            <a:prstGeom prst="rect">
              <a:avLst/>
            </a:prstGeom>
            <a:solidFill>
              <a:srgbClr val="24BEBC"/>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39" name="TextBox 52"/>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R:33</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G:200</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B:200</a:t>
              </a:r>
              <a:endParaRPr sz="825" kern="0">
                <a:solidFill>
                  <a:srgbClr val="FFFFFF"/>
                </a:solidFill>
                <a:sym typeface="Calibri" panose="020F0502020204030204"/>
              </a:endParaRPr>
            </a:p>
          </p:txBody>
        </p:sp>
      </p:grpSp>
      <p:sp>
        <p:nvSpPr>
          <p:cNvPr id="541" name="TextBox 58"/>
          <p:cNvSpPr txBox="1"/>
          <p:nvPr/>
        </p:nvSpPr>
        <p:spPr>
          <a:xfrm>
            <a:off x="-1095447" y="3710099"/>
            <a:ext cx="646289" cy="391160"/>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中文字体：</a:t>
            </a:r>
            <a:endParaRPr sz="675" kern="0">
              <a:solidFill>
                <a:srgbClr val="1EA19F"/>
              </a:solidFill>
              <a:sym typeface="Calibri" panose="020F0502020204030204"/>
            </a:endParaRPr>
          </a:p>
          <a:p>
            <a:pPr defTabSz="609600" hangingPunct="0">
              <a:defRPr sz="140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defRPr>
            </a:pPr>
            <a:r>
              <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rPr>
              <a:t>黑体</a:t>
            </a:r>
            <a:endParaRPr sz="1425" kern="0">
              <a:solidFill>
                <a:srgbClr val="FFFFFF"/>
              </a:solidFill>
              <a:latin typeface="Heiti SC Medium" panose="02000000000000000000" charset="-122"/>
              <a:ea typeface="Heiti SC Medium" panose="02000000000000000000" charset="-122"/>
              <a:cs typeface="Heiti SC Medium" panose="02000000000000000000" charset="-122"/>
              <a:sym typeface="Heiti SC Medium" panose="02000000000000000000" charset="-122"/>
            </a:endParaRPr>
          </a:p>
        </p:txBody>
      </p:sp>
      <p:grpSp>
        <p:nvGrpSpPr>
          <p:cNvPr id="544" name="Group 59"/>
          <p:cNvGrpSpPr/>
          <p:nvPr/>
        </p:nvGrpSpPr>
        <p:grpSpPr>
          <a:xfrm>
            <a:off x="-1081339" y="2796533"/>
            <a:ext cx="646292" cy="646291"/>
            <a:chOff x="-1" y="-1"/>
            <a:chExt cx="646290" cy="646290"/>
          </a:xfrm>
        </p:grpSpPr>
        <p:sp>
          <p:nvSpPr>
            <p:cNvPr id="542" name="Rectangle 60"/>
            <p:cNvSpPr/>
            <p:nvPr/>
          </p:nvSpPr>
          <p:spPr>
            <a:xfrm>
              <a:off x="-1" y="-1"/>
              <a:ext cx="646290" cy="646290"/>
            </a:xfrm>
            <a:prstGeom prst="rect">
              <a:avLst/>
            </a:prstGeom>
            <a:solidFill>
              <a:srgbClr val="9F55FB"/>
            </a:solidFill>
            <a:ln w="12700" cap="flat">
              <a:noFill/>
              <a:miter lim="400000"/>
            </a:ln>
            <a:effectLst/>
          </p:spPr>
          <p:txBody>
            <a:bodyPr wrap="square" lIns="34289" tIns="34289" rIns="34289" bIns="34289" numCol="1" anchor="ctr">
              <a:noAutofit/>
            </a:bodyPr>
            <a:lstStyle/>
            <a:p>
              <a:pPr algn="ctr" defTabSz="609600" hangingPunct="0">
                <a:defRPr sz="800">
                  <a:solidFill>
                    <a:srgbClr val="FFFFFF"/>
                  </a:solidFill>
                </a:defRPr>
              </a:pPr>
              <a:endParaRPr sz="825" kern="0">
                <a:solidFill>
                  <a:srgbClr val="FFFFFF"/>
                </a:solidFill>
                <a:sym typeface="Calibri" panose="020F0502020204030204"/>
              </a:endParaRPr>
            </a:p>
          </p:txBody>
        </p:sp>
        <p:sp>
          <p:nvSpPr>
            <p:cNvPr id="543" name="TextBox 61"/>
            <p:cNvSpPr txBox="1"/>
            <p:nvPr/>
          </p:nvSpPr>
          <p:spPr>
            <a:xfrm>
              <a:off x="0" y="0"/>
              <a:ext cx="330834" cy="449579"/>
            </a:xfrm>
            <a:prstGeom prst="rect">
              <a:avLst/>
            </a:prstGeom>
            <a:noFill/>
            <a:ln w="12700" cap="flat">
              <a:noFill/>
              <a:miter lim="400000"/>
            </a:ln>
            <a:effectLst/>
          </p:spPr>
          <p:txBody>
            <a:bodyPr wrap="none" lIns="34289" tIns="34289" rIns="34289" bIns="34289" numCol="1" anchor="t">
              <a:spAutoFit/>
            </a:bodyPr>
            <a:lstStyle/>
            <a:p>
              <a:pPr defTabSz="609600" hangingPunct="0">
                <a:defRPr sz="800">
                  <a:solidFill>
                    <a:srgbClr val="FFFFFF"/>
                  </a:solidFill>
                </a:defRPr>
              </a:pPr>
              <a:r>
                <a:rPr sz="825" kern="0">
                  <a:solidFill>
                    <a:srgbClr val="FFFFFF"/>
                  </a:solidFill>
                  <a:sym typeface="Calibri" panose="020F0502020204030204"/>
                </a:rPr>
                <a:t>R:176</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G:115</a:t>
              </a:r>
              <a:endParaRPr sz="825" kern="0">
                <a:solidFill>
                  <a:srgbClr val="FFFFFF"/>
                </a:solidFill>
                <a:sym typeface="Calibri" panose="020F0502020204030204"/>
              </a:endParaRPr>
            </a:p>
            <a:p>
              <a:pPr defTabSz="609600" hangingPunct="0">
                <a:defRPr sz="800">
                  <a:solidFill>
                    <a:srgbClr val="FFFFFF"/>
                  </a:solidFill>
                </a:defRPr>
              </a:pPr>
              <a:r>
                <a:rPr sz="825" kern="0">
                  <a:solidFill>
                    <a:srgbClr val="FFFFFF"/>
                  </a:solidFill>
                  <a:sym typeface="Calibri" panose="020F0502020204030204"/>
                </a:rPr>
                <a:t>B:252</a:t>
              </a:r>
              <a:endParaRPr sz="825" kern="0">
                <a:solidFill>
                  <a:srgbClr val="FFFFFF"/>
                </a:solidFill>
                <a:sym typeface="Calibri" panose="020F0502020204030204"/>
              </a:endParaRPr>
            </a:p>
          </p:txBody>
        </p:sp>
      </p:grpSp>
      <p:sp>
        <p:nvSpPr>
          <p:cNvPr id="545" name="Rectangle 62"/>
          <p:cNvSpPr txBox="1"/>
          <p:nvPr/>
        </p:nvSpPr>
        <p:spPr>
          <a:xfrm>
            <a:off x="-1095448" y="4158949"/>
            <a:ext cx="770894" cy="414655"/>
          </a:xfrm>
          <a:prstGeom prst="rect">
            <a:avLst/>
          </a:prstGeom>
          <a:ln w="12700">
            <a:miter lim="400000"/>
          </a:ln>
        </p:spPr>
        <p:txBody>
          <a:bodyPr lIns="45709" tIns="34288" rIns="45709" bIns="34288">
            <a:spAutoFit/>
          </a:bodyPr>
          <a:lstStyle/>
          <a:p>
            <a:pPr defTabSz="609600" hangingPunct="0">
              <a:defRPr sz="700">
                <a:solidFill>
                  <a:srgbClr val="FFFFFF"/>
                </a:solidFill>
              </a:defRPr>
            </a:pPr>
            <a:r>
              <a:rPr sz="675" kern="0">
                <a:solidFill>
                  <a:srgbClr val="FFFFFF"/>
                </a:solidFill>
                <a:sym typeface="Calibri" panose="020F0502020204030204"/>
              </a:rPr>
              <a:t>英文字体：</a:t>
            </a:r>
            <a:endParaRPr sz="675" b="1" kern="0">
              <a:solidFill>
                <a:srgbClr val="FFFFFF"/>
              </a:solidFill>
              <a:latin typeface="Arial" panose="020B0604020202020204"/>
              <a:ea typeface="Arial" panose="020B0604020202020204"/>
              <a:cs typeface="Arial" panose="020B0604020202020204"/>
              <a:sym typeface="Arial" panose="020B0604020202020204"/>
            </a:endParaRPr>
          </a:p>
          <a:p>
            <a:pPr defTabSz="609600" hangingPunct="0">
              <a:defRPr sz="1600" b="1">
                <a:solidFill>
                  <a:srgbClr val="FFFFFF"/>
                </a:solidFill>
                <a:latin typeface="Arial" panose="020B0604020202020204"/>
                <a:ea typeface="Arial" panose="020B0604020202020204"/>
                <a:cs typeface="Arial" panose="020B0604020202020204"/>
                <a:sym typeface="Arial" panose="020B0604020202020204"/>
              </a:defRPr>
            </a:pPr>
            <a:r>
              <a:rPr sz="1575" b="1" kern="0">
                <a:solidFill>
                  <a:srgbClr val="FFFFFF"/>
                </a:solidFill>
                <a:latin typeface="Arial" panose="020B0604020202020204"/>
                <a:ea typeface="Arial" panose="020B0604020202020204"/>
                <a:cs typeface="Arial" panose="020B0604020202020204"/>
                <a:sym typeface="Arial" panose="020B0604020202020204"/>
              </a:rPr>
              <a:t>Arial</a:t>
            </a:r>
            <a:endParaRPr sz="1575" b="1" kern="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54" name="Group 75"/>
          <p:cNvGrpSpPr/>
          <p:nvPr/>
        </p:nvGrpSpPr>
        <p:grpSpPr>
          <a:xfrm>
            <a:off x="-201085" y="208523"/>
            <a:ext cx="136830" cy="4388333"/>
            <a:chOff x="0" y="0"/>
            <a:chExt cx="136829" cy="4388332"/>
          </a:xfrm>
        </p:grpSpPr>
        <p:sp>
          <p:nvSpPr>
            <p:cNvPr id="546" name="Straight Connector 7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49" name="Group 77"/>
            <p:cNvGrpSpPr/>
            <p:nvPr/>
          </p:nvGrpSpPr>
          <p:grpSpPr>
            <a:xfrm>
              <a:off x="0" y="4046288"/>
              <a:ext cx="136830" cy="342045"/>
              <a:chOff x="0" y="0"/>
              <a:chExt cx="136829" cy="342044"/>
            </a:xfrm>
          </p:grpSpPr>
          <p:sp>
            <p:nvSpPr>
              <p:cNvPr id="547" name="Straight Connector 81"/>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48" name="Straight Connector 82"/>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52" name="Group 78"/>
            <p:cNvGrpSpPr/>
            <p:nvPr/>
          </p:nvGrpSpPr>
          <p:grpSpPr>
            <a:xfrm>
              <a:off x="0" y="0"/>
              <a:ext cx="136830" cy="864156"/>
              <a:chOff x="0" y="0"/>
              <a:chExt cx="136829" cy="864155"/>
            </a:xfrm>
          </p:grpSpPr>
          <p:sp>
            <p:nvSpPr>
              <p:cNvPr id="550" name="Straight Connector 79"/>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1" name="Straight Connector 80"/>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53" name="Straight Connector 93"/>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3" name="Group 95"/>
          <p:cNvGrpSpPr/>
          <p:nvPr/>
        </p:nvGrpSpPr>
        <p:grpSpPr>
          <a:xfrm>
            <a:off x="9196915" y="208523"/>
            <a:ext cx="136830" cy="4388333"/>
            <a:chOff x="0" y="0"/>
            <a:chExt cx="136829" cy="4388332"/>
          </a:xfrm>
        </p:grpSpPr>
        <p:sp>
          <p:nvSpPr>
            <p:cNvPr id="555" name="Straight Connector 96"/>
            <p:cNvSpPr/>
            <p:nvPr/>
          </p:nvSpPr>
          <p:spPr>
            <a:xfrm flipH="1">
              <a:off x="0" y="1206199"/>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nvGrpSpPr>
            <p:cNvPr id="558" name="Group 97"/>
            <p:cNvGrpSpPr/>
            <p:nvPr/>
          </p:nvGrpSpPr>
          <p:grpSpPr>
            <a:xfrm>
              <a:off x="0" y="4046288"/>
              <a:ext cx="136830" cy="342045"/>
              <a:chOff x="0" y="0"/>
              <a:chExt cx="136829" cy="342044"/>
            </a:xfrm>
          </p:grpSpPr>
          <p:sp>
            <p:nvSpPr>
              <p:cNvPr id="556" name="Straight Connector 102"/>
              <p:cNvSpPr/>
              <p:nvPr/>
            </p:nvSpPr>
            <p:spPr>
              <a:xfrm flipH="1">
                <a:off x="0" y="342043"/>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57" name="Straight Connector 103"/>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grpSp>
          <p:nvGrpSpPr>
            <p:cNvPr id="561" name="Group 98"/>
            <p:cNvGrpSpPr/>
            <p:nvPr/>
          </p:nvGrpSpPr>
          <p:grpSpPr>
            <a:xfrm>
              <a:off x="0" y="0"/>
              <a:ext cx="136830" cy="864156"/>
              <a:chOff x="0" y="0"/>
              <a:chExt cx="136829" cy="864155"/>
            </a:xfrm>
          </p:grpSpPr>
          <p:sp>
            <p:nvSpPr>
              <p:cNvPr id="559" name="Straight Connector 100"/>
              <p:cNvSpPr/>
              <p:nvPr/>
            </p:nvSpPr>
            <p:spPr>
              <a:xfrm flipH="1">
                <a:off x="0" y="864155"/>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sp>
            <p:nvSpPr>
              <p:cNvPr id="560" name="Straight Connector 101"/>
              <p:cNvSpPr/>
              <p:nvPr/>
            </p:nvSpPr>
            <p:spPr>
              <a:xfrm flipH="1" flipV="1">
                <a:off x="0" y="-1"/>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2" name="Straight Connector 99"/>
            <p:cNvSpPr/>
            <p:nvPr/>
          </p:nvSpPr>
          <p:spPr>
            <a:xfrm flipH="1">
              <a:off x="0" y="342044"/>
              <a:ext cx="136830" cy="1"/>
            </a:xfrm>
            <a:prstGeom prst="line">
              <a:avLst/>
            </a:prstGeom>
            <a:noFill/>
            <a:ln w="6350" cap="flat">
              <a:solidFill>
                <a:srgbClr val="FFFFFF"/>
              </a:solidFill>
              <a:prstDash val="sysDash"/>
              <a:round/>
            </a:ln>
            <a:effectLst/>
          </p:spPr>
          <p:txBody>
            <a:bodyPr wrap="square" lIns="34289" tIns="34289" rIns="34289" bIns="34289" numCol="1" anchor="t">
              <a:noAutofit/>
            </a:bodyPr>
            <a:lstStyle/>
            <a:p>
              <a:pPr defTabSz="609600" hangingPunct="0"/>
              <a:endParaRPr sz="1800" kern="0">
                <a:solidFill>
                  <a:srgbClr val="000000"/>
                </a:solidFill>
                <a:sym typeface="Calibri" panose="020F0502020204030204"/>
              </a:endParaRPr>
            </a:p>
          </p:txBody>
        </p:sp>
      </p:grpSp>
      <p:sp>
        <p:nvSpPr>
          <p:cNvPr id="564" name="幻灯片编号"/>
          <p:cNvSpPr txBox="1">
            <a:spLocks noGrp="1"/>
          </p:cNvSpPr>
          <p:nvPr>
            <p:ph type="sldNum" sz="quarter" idx="2"/>
          </p:nvPr>
        </p:nvSpPr>
        <p:spPr>
          <a:xfrm>
            <a:off x="73025" y="4767580"/>
            <a:ext cx="1691005" cy="340995"/>
          </a:xfrm>
          <a:prstGeom prst="rect">
            <a:avLst/>
          </a:prstGeom>
        </p:spPr>
        <p:txBody>
          <a:bodyPr/>
          <a:lstStyle/>
          <a:p>
            <a:fld id="{86CB4B4D-7CA3-9044-876B-883B54F8677D}" type="slidenum">
              <a:rPr/>
            </a:fld>
            <a:endParaRPr/>
          </a:p>
        </p:txBody>
      </p:sp>
      <p:pic>
        <p:nvPicPr>
          <p:cNvPr id="566" name="图片 3" descr="图片 3"/>
          <p:cNvPicPr>
            <a:picLocks noChangeAspect="1"/>
          </p:cNvPicPr>
          <p:nvPr/>
        </p:nvPicPr>
        <p:blipFill>
          <a:blip r:embed="rId2" cstate="screen"/>
          <a:srcRect/>
          <a:stretch>
            <a:fillRect/>
          </a:stretch>
        </p:blipFill>
        <p:spPr>
          <a:xfrm>
            <a:off x="7826834" y="186033"/>
            <a:ext cx="1020304" cy="338452"/>
          </a:xfrm>
          <a:prstGeom prst="rect">
            <a:avLst/>
          </a:prstGeom>
          <a:ln w="12700">
            <a:miter lim="400000"/>
            <a:headEnd/>
            <a:tailEnd/>
          </a:ln>
        </p:spPr>
      </p:pic>
      <p:pic>
        <p:nvPicPr>
          <p:cNvPr id="2" name="图片 1" descr="公司logo03"/>
          <p:cNvPicPr>
            <a:picLocks noChangeAspect="1"/>
          </p:cNvPicPr>
          <p:nvPr userDrawn="1"/>
        </p:nvPicPr>
        <p:blipFill>
          <a:blip r:embed="rId3"/>
          <a:stretch>
            <a:fillRect/>
          </a:stretch>
        </p:blipFill>
        <p:spPr>
          <a:xfrm>
            <a:off x="334645" y="162560"/>
            <a:ext cx="1168400" cy="361950"/>
          </a:xfrm>
          <a:prstGeom prst="rect">
            <a:avLst/>
          </a:prstGeom>
        </p:spPr>
      </p:pic>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rgbClr val="1771EA"/>
        </a:solidFill>
        <a:effectLst/>
      </p:bgPr>
    </p:bg>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8682438" y="4921086"/>
            <a:ext cx="461562" cy="122555"/>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308610" fontAlgn="base">
              <a:spcBef>
                <a:spcPct val="50000"/>
              </a:spcBef>
              <a:spcAft>
                <a:spcPct val="0"/>
              </a:spcAft>
              <a:defRPr/>
            </a:pPr>
            <a:fld id="{046AD7C7-DE3F-5E43-A3A8-CA80750AE375}" type="slidenum">
              <a:rPr kumimoji="0" lang="en-US" altLang="zh-CN" sz="800" b="0" kern="0" smtClean="0">
                <a:solidFill>
                  <a:schemeClr val="bg1"/>
                </a:solidFill>
                <a:latin typeface="Arial" panose="020B0604020202020204"/>
                <a:cs typeface="Arial" panose="020B0604020202020204"/>
                <a:sym typeface="Yu Gothic Medium" panose="020B0500000000000000" charset="-128"/>
              </a:rPr>
            </a:fld>
            <a:endParaRPr kumimoji="0" lang="en-US" altLang="zh-CN" sz="800" b="0" kern="0" dirty="0">
              <a:solidFill>
                <a:schemeClr val="bg1"/>
              </a:solidFill>
              <a:latin typeface="Arial" panose="020B0604020202020204"/>
              <a:cs typeface="Arial" panose="020B0604020202020204"/>
              <a:sym typeface="Yu Gothic Medium" panose="020B0500000000000000" charset="-128"/>
            </a:endParaRPr>
          </a:p>
        </p:txBody>
      </p:sp>
      <p:sp>
        <p:nvSpPr>
          <p:cNvPr id="6" name="Text Box 2"/>
          <p:cNvSpPr txBox="1"/>
          <p:nvPr userDrawn="1"/>
        </p:nvSpPr>
        <p:spPr>
          <a:xfrm>
            <a:off x="6938362" y="4903093"/>
            <a:ext cx="1622426" cy="140335"/>
          </a:xfrm>
          <a:prstGeom prst="rect">
            <a:avLst/>
          </a:prstGeom>
          <a:ln w="12700">
            <a:miter lim="400000"/>
          </a:ln>
        </p:spPr>
        <p:txBody>
          <a:bodyPr lIns="6667" tIns="6667" rIns="6667" bIns="6667" anchor="ctr">
            <a:spAutoFit/>
          </a:bodyPr>
          <a:lstStyle/>
          <a:p>
            <a:pPr algn="r">
              <a:lnSpc>
                <a:spcPts val="1000"/>
              </a:lnSpc>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2000" dirty="0">
                <a:solidFill>
                  <a:schemeClr val="bg1"/>
                </a:solidFill>
              </a:rPr>
              <a:t>① </a:t>
            </a:r>
            <a:r>
              <a:rPr sz="2000" dirty="0" err="1">
                <a:solidFill>
                  <a:schemeClr val="bg1"/>
                </a:solidFill>
              </a:rPr>
              <a:t>绝密信息</a:t>
            </a:r>
            <a:r>
              <a:rPr sz="2000" dirty="0">
                <a:solidFill>
                  <a:schemeClr val="bg1"/>
                </a:solidFill>
              </a:rPr>
              <a:t> </a:t>
            </a:r>
            <a:r>
              <a:rPr sz="2000" dirty="0" err="1">
                <a:solidFill>
                  <a:schemeClr val="bg1"/>
                </a:solidFill>
              </a:rPr>
              <a:t>严禁泄露</a:t>
            </a:r>
            <a:endParaRPr sz="2000" dirty="0" err="1">
              <a:solidFill>
                <a:schemeClr val="bg1"/>
              </a:solidFill>
            </a:endParaRPr>
          </a:p>
        </p:txBody>
      </p:sp>
      <p:sp>
        <p:nvSpPr>
          <p:cNvPr id="8" name="Rectangle 2"/>
          <p:cNvSpPr>
            <a:spLocks noGrp="1" noChangeArrowheads="1"/>
          </p:cNvSpPr>
          <p:nvPr>
            <p:ph type="title" hasCustomPrompt="1"/>
          </p:nvPr>
        </p:nvSpPr>
        <p:spPr bwMode="auto">
          <a:xfrm>
            <a:off x="0" y="480060"/>
            <a:ext cx="8396605" cy="2895600"/>
          </a:xfrm>
          <a:prstGeom prst="rect">
            <a:avLst/>
          </a:prstGeom>
          <a:noFill/>
          <a:ln w="9525">
            <a:noFill/>
            <a:miter lim="800000"/>
          </a:ln>
        </p:spPr>
        <p:txBody>
          <a:bodyPr vert="horz" wrap="square" lIns="0" tIns="0" rIns="0" bIns="0" numCol="1" anchor="t" anchorCtr="0" compatLnSpc="1"/>
          <a:lstStyle>
            <a:lvl1pPr>
              <a:defRPr sz="1600" u="none" strike="noStrike" kern="1200" cap="none" spc="0" normalizeH="0">
                <a:solidFill>
                  <a:schemeClr val="bg1"/>
                </a:solidFill>
                <a:uFillTx/>
                <a:latin typeface="微软雅黑" panose="020B0503020204020204" pitchFamily="34" charset="-122"/>
              </a:defRPr>
            </a:lvl1pPr>
          </a:lstStyle>
          <a:p>
            <a:r>
              <a:rPr lang="zh-CN" altLang="en-US" sz="2400" b="1" dirty="0"/>
              <a:t>小标题</a:t>
            </a:r>
            <a:br>
              <a:rPr lang="en-US" altLang="zh-CN" sz="3600" b="0" dirty="0"/>
            </a:br>
            <a:r>
              <a:rPr kumimoji="1" lang="zh-CN" altLang="en-US" sz="4400" dirty="0">
                <a:solidFill>
                  <a:srgbClr val="FFC000"/>
                </a:solidFill>
              </a:rPr>
              <a:t>单击此处</a:t>
            </a:r>
            <a:br>
              <a:rPr kumimoji="1" lang="zh-CN" altLang="en-US" sz="4400" dirty="0">
                <a:solidFill>
                  <a:srgbClr val="FFC000"/>
                </a:solidFill>
              </a:rPr>
            </a:br>
            <a:r>
              <a:rPr kumimoji="1" lang="zh-CN" altLang="en-US" sz="4400" dirty="0">
                <a:solidFill>
                  <a:srgbClr val="FFC000"/>
                </a:solidFill>
              </a:rPr>
              <a:t>可更改模板标题</a:t>
            </a:r>
            <a:br>
              <a:rPr kumimoji="1" lang="zh-CN" altLang="en-US" sz="4400" dirty="0">
                <a:solidFill>
                  <a:srgbClr val="FFC000"/>
                </a:solidFill>
              </a:rPr>
            </a:br>
            <a:r>
              <a:rPr kumimoji="1" lang="zh-CN" altLang="en-US" sz="4400" dirty="0">
                <a:solidFill>
                  <a:srgbClr val="FFC000"/>
                </a:solidFill>
              </a:rPr>
              <a:t>中的文字</a:t>
            </a:r>
            <a:endParaRPr kumimoji="1" lang="zh-CN" altLang="en-US"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rgbClr val="1771EB"/>
        </a:solidFill>
        <a:effectLst/>
      </p:bgPr>
    </p:bg>
    <p:spTree>
      <p:nvGrpSpPr>
        <p:cNvPr id="1" name=""/>
        <p:cNvGrpSpPr/>
        <p:nvPr/>
      </p:nvGrpSpPr>
      <p:grpSpPr>
        <a:xfrm>
          <a:off x="0" y="0"/>
          <a:ext cx="0" cy="0"/>
          <a:chOff x="0" y="0"/>
          <a:chExt cx="0" cy="0"/>
        </a:xfrm>
      </p:grpSpPr>
      <p:sp>
        <p:nvSpPr>
          <p:cNvPr id="5" name="Rectangle 37"/>
          <p:cNvSpPr/>
          <p:nvPr userDrawn="1"/>
        </p:nvSpPr>
        <p:spPr bwMode="auto">
          <a:xfrm>
            <a:off x="856193" y="4741878"/>
            <a:ext cx="2875380" cy="304800"/>
          </a:xfrm>
          <a:prstGeom prst="rect">
            <a:avLst/>
          </a:prstGeom>
          <a:noFill/>
          <a:ln>
            <a:noFill/>
          </a:ln>
        </p:spPr>
        <p:txBody>
          <a:bodyPr lIns="0" tIns="0" rIns="0" bIns="0" anchor="ctr"/>
          <a:lstStyle/>
          <a:p>
            <a:pPr algn="l"/>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版权所有</a:t>
            </a:r>
            <a:r>
              <a:rPr lang="en-US" altLang="zh-CN"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a:t>
            </a:r>
            <a:r>
              <a:rPr lang="en-US" altLang="zh-CN" sz="700" b="0" i="0" spc="0" baseline="0" dirty="0" smtClean="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Neue" charset="0"/>
              </a:rPr>
              <a:t>1993-2019 </a:t>
            </a:r>
            <a:r>
              <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rPr>
              <a:t>金蝶国际软件集团有限公司</a:t>
            </a:r>
            <a:endParaRPr lang="zh-CN" altLang="en-US" sz="700" b="0" i="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icrosoft YaHei Bold" charset="0"/>
            </a:endParaRPr>
          </a:p>
        </p:txBody>
      </p:sp>
      <p:pic>
        <p:nvPicPr>
          <p:cNvPr id="10" name="【最终版本】11S定版本.gif" descr="【最终版本】11S定版本.gif"/>
          <p:cNvPicPr/>
          <p:nvPr userDrawn="1"/>
        </p:nvPicPr>
        <p:blipFill>
          <a:blip r:embed="rId2"/>
          <a:stretch>
            <a:fillRect/>
          </a:stretch>
        </p:blipFill>
        <p:spPr>
          <a:xfrm>
            <a:off x="172316" y="411983"/>
            <a:ext cx="1695125" cy="866633"/>
          </a:xfrm>
          <a:prstGeom prst="rect">
            <a:avLst/>
          </a:prstGeom>
          <a:ln w="12700">
            <a:miter lim="400000"/>
            <a:headEnd/>
            <a:tailEnd/>
          </a:ln>
        </p:spPr>
      </p:pic>
      <p:sp>
        <p:nvSpPr>
          <p:cNvPr id="8" name="文本框 16"/>
          <p:cNvSpPr txBox="1"/>
          <p:nvPr userDrawn="1"/>
        </p:nvSpPr>
        <p:spPr>
          <a:xfrm>
            <a:off x="2512373" y="4840417"/>
            <a:ext cx="12192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algn="r" eaLnBrk="0" hangingPunct="0">
              <a:spcBef>
                <a:spcPct val="50000"/>
              </a:spcBef>
              <a:defRPr kumimoji="0" sz="800">
                <a:solidFill>
                  <a:srgbClr val="837A80"/>
                </a:solidFill>
                <a:latin typeface="Verdana" panose="020B0604030504040204" charset="0"/>
                <a:ea typeface="宋体" panose="02010600030101010101" pitchFamily="2" charset="-122"/>
                <a:cs typeface="MS PGothic" panose="020B0600070205080204" charset="-128"/>
              </a:defRPr>
            </a:lvl1pPr>
            <a:lvl2pPr marL="742950" indent="-285750" eaLnBrk="0" hangingPunct="0">
              <a:defRPr kumimoji="1" sz="2400">
                <a:latin typeface="宋体" panose="02010600030101010101" pitchFamily="2" charset="-122"/>
                <a:ea typeface="宋体" panose="02010600030101010101" pitchFamily="2" charset="-122"/>
              </a:defRPr>
            </a:lvl2pPr>
            <a:lvl3pPr marL="1143000" indent="-228600" eaLnBrk="0" hangingPunct="0">
              <a:defRPr kumimoji="1" sz="2400">
                <a:latin typeface="宋体" panose="02010600030101010101" pitchFamily="2" charset="-122"/>
                <a:ea typeface="宋体" panose="02010600030101010101" pitchFamily="2" charset="-122"/>
              </a:defRPr>
            </a:lvl3pPr>
            <a:lvl4pPr marL="1600200" indent="-228600" eaLnBrk="0" hangingPunct="0">
              <a:defRPr kumimoji="1" sz="2400">
                <a:latin typeface="宋体" panose="02010600030101010101" pitchFamily="2" charset="-122"/>
                <a:ea typeface="宋体" panose="02010600030101010101" pitchFamily="2" charset="-122"/>
              </a:defRPr>
            </a:lvl4pPr>
            <a:lvl5pPr marL="2057400" indent="-228600" eaLnBrk="0" hangingPunct="0">
              <a:defRPr kumimoji="1" sz="2400">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latin typeface="宋体" panose="02010600030101010101" pitchFamily="2" charset="-122"/>
                <a:ea typeface="宋体" panose="02010600030101010101" pitchFamily="2" charset="-122"/>
              </a:defRPr>
            </a:lvl9pPr>
          </a:lstStyle>
          <a:p>
            <a:pPr defTabSz="609600"/>
            <a:r>
              <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rPr>
              <a:t>④内部公开 请勿外传</a:t>
            </a:r>
            <a:endParaRPr lang="zh-CN" altLang="en-US" sz="700" b="0" i="0" kern="1200" spc="0" baseline="0" dirty="0">
              <a:solidFill>
                <a:schemeClr val="bg1">
                  <a:alpha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7006" y="2845073"/>
            <a:ext cx="4766994" cy="22981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_Comparison">
    <p:bg>
      <p:bgPr>
        <a:solidFill>
          <a:srgbClr val="1771EA"/>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39" r="37297" b="-1"/>
          <a:stretch>
            <a:fillRect/>
          </a:stretch>
        </p:blipFill>
        <p:spPr>
          <a:xfrm>
            <a:off x="7826837" y="143934"/>
            <a:ext cx="1020303" cy="380554"/>
          </a:xfrm>
          <a:prstGeom prst="rect">
            <a:avLst/>
          </a:prstGeom>
        </p:spPr>
      </p:pic>
      <p:sp>
        <p:nvSpPr>
          <p:cNvPr id="5" name="Text Box 5"/>
          <p:cNvSpPr txBox="1">
            <a:spLocks noChangeArrowheads="1"/>
          </p:cNvSpPr>
          <p:nvPr userDrawn="1"/>
        </p:nvSpPr>
        <p:spPr bwMode="auto">
          <a:xfrm>
            <a:off x="8682438" y="4918863"/>
            <a:ext cx="461562" cy="127000"/>
          </a:xfrm>
          <a:prstGeom prst="rect">
            <a:avLst/>
          </a:prstGeom>
          <a:noFill/>
          <a:ln>
            <a:noFill/>
          </a:ln>
        </p:spPr>
        <p:txBody>
          <a:bodyPr wrap="square" lIns="0" tIns="0" rIns="0" bIns="0" anchor="ctr">
            <a:spAutoFit/>
          </a:bodyPr>
          <a:lstStyle>
            <a:lvl1pPr eaLnBrk="0" hangingPunct="0">
              <a:defRPr kumimoji="1" sz="240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742950" indent="-285750" eaLnBrk="0" hangingPunct="0">
              <a:defRPr kumimoji="1" sz="2400">
                <a:solidFill>
                  <a:schemeClr val="tx1"/>
                </a:solidFill>
                <a:latin typeface="宋体" panose="02010600030101010101" pitchFamily="2" charset="-122"/>
                <a:ea typeface="宋体" panose="02010600030101010101" pitchFamily="2" charset="-122"/>
              </a:defRPr>
            </a:lvl2pPr>
            <a:lvl3pPr marL="1143000" indent="-228600" eaLnBrk="0" hangingPunct="0">
              <a:defRPr kumimoji="1" sz="2400">
                <a:solidFill>
                  <a:schemeClr val="tx1"/>
                </a:solidFill>
                <a:latin typeface="宋体" panose="02010600030101010101" pitchFamily="2" charset="-122"/>
                <a:ea typeface="宋体" panose="02010600030101010101" pitchFamily="2" charset="-122"/>
              </a:defRPr>
            </a:lvl3pPr>
            <a:lvl4pPr marL="1600200" indent="-228600" eaLnBrk="0" hangingPunct="0">
              <a:defRPr kumimoji="1" sz="2400">
                <a:solidFill>
                  <a:schemeClr val="tx1"/>
                </a:solidFill>
                <a:latin typeface="宋体" panose="02010600030101010101" pitchFamily="2" charset="-122"/>
                <a:ea typeface="宋体" panose="02010600030101010101" pitchFamily="2" charset="-122"/>
              </a:defRPr>
            </a:lvl4pPr>
            <a:lvl5pPr marL="2057400" indent="-228600" eaLnBrk="0" hangingPunct="0">
              <a:defRPr kumimoji="1" sz="24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宋体" panose="02010600030101010101" pitchFamily="2" charset="-122"/>
                <a:ea typeface="宋体" panose="02010600030101010101" pitchFamily="2" charset="-122"/>
              </a:defRPr>
            </a:lvl9pPr>
          </a:lstStyle>
          <a:p>
            <a:pPr defTabSz="411480" fontAlgn="base">
              <a:spcBef>
                <a:spcPct val="50000"/>
              </a:spcBef>
              <a:spcAft>
                <a:spcPct val="0"/>
              </a:spcAft>
              <a:defRPr/>
            </a:pPr>
            <a:fld id="{046AD7C7-DE3F-5E43-A3A8-CA80750AE375}" type="slidenum">
              <a:rPr kumimoji="0" lang="en-US" altLang="zh-CN" sz="825" kern="0" smtClean="0">
                <a:solidFill>
                  <a:prstClr val="white"/>
                </a:solidFill>
                <a:latin typeface="Arial" panose="020B0604020202020204"/>
                <a:cs typeface="Arial" panose="020B0604020202020204"/>
                <a:sym typeface="Helvetica Neue" panose="02000503000000020004"/>
              </a:rPr>
            </a:fld>
            <a:endParaRPr kumimoji="0" lang="en-US" altLang="zh-CN" sz="825" kern="0" dirty="0">
              <a:solidFill>
                <a:prstClr val="white"/>
              </a:solidFill>
              <a:latin typeface="Arial" panose="020B0604020202020204"/>
              <a:cs typeface="Arial" panose="020B0604020202020204"/>
              <a:sym typeface="Helvetica Neue" panose="02000503000000020004"/>
            </a:endParaRPr>
          </a:p>
        </p:txBody>
      </p:sp>
      <p:sp>
        <p:nvSpPr>
          <p:cNvPr id="6" name="Text Box 2"/>
          <p:cNvSpPr txBox="1"/>
          <p:nvPr userDrawn="1"/>
        </p:nvSpPr>
        <p:spPr>
          <a:xfrm>
            <a:off x="6938362" y="4881503"/>
            <a:ext cx="1622426" cy="183515"/>
          </a:xfrm>
          <a:prstGeom prst="rect">
            <a:avLst/>
          </a:prstGeom>
          <a:ln w="12700">
            <a:miter lim="400000"/>
          </a:ln>
        </p:spPr>
        <p:txBody>
          <a:bodyPr lIns="6667" tIns="6667" rIns="6667" bIns="6667" anchor="ctr">
            <a:spAutoFit/>
          </a:bodyPr>
          <a:lstStyle/>
          <a:p>
            <a:pPr algn="r" defTabSz="1218565" fontAlgn="base">
              <a:lnSpc>
                <a:spcPts val="1335"/>
              </a:lnSpc>
              <a:spcBef>
                <a:spcPct val="0"/>
              </a:spcBef>
              <a:spcAft>
                <a:spcPct val="0"/>
              </a:spcAft>
              <a:defRPr sz="700">
                <a:solidFill>
                  <a:srgbClr val="FFFFFF">
                    <a:alpha val="50000"/>
                  </a:srgb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绝密信息</a:t>
            </a:r>
            <a:r>
              <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sz="67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严禁泄露</a:t>
            </a:r>
            <a:endParaRPr sz="67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descr="反白稿中文横版"/>
          <p:cNvPicPr>
            <a:picLocks noChangeAspect="1"/>
          </p:cNvPicPr>
          <p:nvPr userDrawn="1"/>
        </p:nvPicPr>
        <p:blipFill>
          <a:blip r:embed="rId3"/>
          <a:stretch>
            <a:fillRect/>
          </a:stretch>
        </p:blipFill>
        <p:spPr>
          <a:xfrm>
            <a:off x="146685" y="199294"/>
            <a:ext cx="872857" cy="27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rgbClr val="1771EA"/>
        </a:solidFill>
        <a:effectLst/>
      </p:bgPr>
    </p:bg>
    <p:spTree>
      <p:nvGrpSpPr>
        <p:cNvPr id="1" name=""/>
        <p:cNvGrpSpPr/>
        <p:nvPr/>
      </p:nvGrpSpPr>
      <p:grpSpPr>
        <a:xfrm>
          <a:off x="0" y="0"/>
          <a:ext cx="0" cy="0"/>
          <a:chOff x="0" y="0"/>
          <a:chExt cx="0" cy="0"/>
        </a:xfrm>
      </p:grpSpPr>
      <p:sp>
        <p:nvSpPr>
          <p:cNvPr id="10" name="TextBox 9"/>
          <p:cNvSpPr txBox="1">
            <a:spLocks noChangeArrowheads="1"/>
          </p:cNvSpPr>
          <p:nvPr userDrawn="1"/>
        </p:nvSpPr>
        <p:spPr bwMode="auto">
          <a:xfrm>
            <a:off x="8316950" y="4870865"/>
            <a:ext cx="827087"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000" b="1" dirty="0">
                <a:solidFill>
                  <a:schemeClr val="bg1"/>
                </a:solidFill>
                <a:uFillTx/>
                <a:latin typeface="微软雅黑" panose="020B0503020204020204" pitchFamily="34" charset="-122"/>
                <a:ea typeface="微软雅黑" panose="020B0503020204020204" pitchFamily="34" charset="-122"/>
              </a:rPr>
              <a:t>P</a:t>
            </a:r>
            <a:fld id="{26D6B6FE-0D4A-469D-8F8B-BF01FA6E25B8}" type="slidenum">
              <a:rPr lang="en-US" altLang="zh-CN" sz="1000" b="1" dirty="0">
                <a:solidFill>
                  <a:schemeClr val="bg1"/>
                </a:solidFill>
                <a:uFillTx/>
                <a:latin typeface="微软雅黑" panose="020B0503020204020204" pitchFamily="34" charset="-122"/>
                <a:ea typeface="微软雅黑" panose="020B0503020204020204" pitchFamily="34" charset="-122"/>
              </a:rPr>
            </a:fld>
            <a:endParaRPr lang="en-US" altLang="zh-CN" sz="1000" b="1" dirty="0">
              <a:solidFill>
                <a:schemeClr val="bg1"/>
              </a:solidFill>
              <a:uFillTx/>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915795" y="0"/>
            <a:ext cx="5177155" cy="465455"/>
          </a:xfrm>
          <a:prstGeom prst="rect">
            <a:avLst/>
          </a:prstGeom>
        </p:spPr>
        <p:txBody>
          <a:bodyPr>
            <a:normAutofit/>
          </a:bodyPr>
          <a:lstStyle>
            <a:lvl1pPr algn="ctr">
              <a:defRPr sz="2800" b="0" i="0" u="none" strike="noStrike" kern="1200" cap="none" spc="0" normalizeH="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mtClean="0"/>
              <a:t>单击此处编辑母版标题样式</a:t>
            </a:r>
            <a:endParaRPr lang="zh-CN" altLang="en-US" dirty="0"/>
          </a:p>
        </p:txBody>
      </p:sp>
      <p:pic>
        <p:nvPicPr>
          <p:cNvPr id="566" name="图片 3" descr="图片 3"/>
          <p:cNvPicPr>
            <a:picLocks noChangeAspect="1"/>
          </p:cNvPicPr>
          <p:nvPr userDrawn="1"/>
        </p:nvPicPr>
        <p:blipFill>
          <a:blip r:embed="rId2" cstate="screen"/>
          <a:srcRect/>
          <a:stretch>
            <a:fillRect/>
          </a:stretch>
        </p:blipFill>
        <p:spPr>
          <a:xfrm>
            <a:off x="8028129" y="71733"/>
            <a:ext cx="1020304" cy="338452"/>
          </a:xfrm>
          <a:prstGeom prst="rect">
            <a:avLst/>
          </a:prstGeom>
          <a:ln w="12700">
            <a:miter lim="400000"/>
            <a:headEnd/>
            <a:tailEnd/>
          </a:ln>
        </p:spPr>
      </p:pic>
      <p:pic>
        <p:nvPicPr>
          <p:cNvPr id="3" name="图片 2" descr="公司logo03"/>
          <p:cNvPicPr>
            <a:picLocks noChangeAspect="1"/>
          </p:cNvPicPr>
          <p:nvPr userDrawn="1"/>
        </p:nvPicPr>
        <p:blipFill>
          <a:blip r:embed="rId3"/>
          <a:stretch>
            <a:fillRect/>
          </a:stretch>
        </p:blipFill>
        <p:spPr>
          <a:xfrm>
            <a:off x="35560" y="60325"/>
            <a:ext cx="11684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pic>
        <p:nvPicPr>
          <p:cNvPr id="2" name="图片 1" descr="卷页.png"/>
          <p:cNvPicPr>
            <a:picLocks noChangeAspect="1"/>
          </p:cNvPicPr>
          <p:nvPr/>
        </p:nvPicPr>
        <p:blipFill>
          <a:blip r:embed="rId2"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3"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pic>
        <p:nvPicPr>
          <p:cNvPr id="4" name="图片 19" descr="0310金蝶品牌下属logo-00.png"/>
          <p:cNvPicPr>
            <a:picLocks noChangeAspect="1"/>
          </p:cNvPicPr>
          <p:nvPr/>
        </p:nvPicPr>
        <p:blipFill>
          <a:blip r:embed="rId3" cstate="print"/>
          <a:srcRect l="6183" t="8817" r="33315" b="79649"/>
          <a:stretch>
            <a:fillRect/>
          </a:stretch>
        </p:blipFill>
        <p:spPr bwMode="auto">
          <a:xfrm>
            <a:off x="7092963" y="88106"/>
            <a:ext cx="1508125" cy="296466"/>
          </a:xfrm>
          <a:prstGeom prst="rect">
            <a:avLst/>
          </a:prstGeom>
          <a:noFill/>
          <a:ln w="9525">
            <a:noFill/>
            <a:miter lim="800000"/>
            <a:headEnd/>
            <a:tailEnd/>
          </a:ln>
        </p:spPr>
      </p:pic>
      <p:grpSp>
        <p:nvGrpSpPr>
          <p:cNvPr id="5" name="组合 20"/>
          <p:cNvGrpSpPr/>
          <p:nvPr/>
        </p:nvGrpSpPr>
        <p:grpSpPr bwMode="auto">
          <a:xfrm>
            <a:off x="6764338" y="4563684"/>
            <a:ext cx="1782762" cy="653653"/>
            <a:chOff x="6559883" y="4147099"/>
            <a:chExt cx="2316937" cy="1132002"/>
          </a:xfrm>
        </p:grpSpPr>
        <p:pic>
          <p:nvPicPr>
            <p:cNvPr id="6" name="图片 21" descr="PPT C Lego.png"/>
            <p:cNvPicPr>
              <a:picLocks noChangeAspect="1"/>
            </p:cNvPicPr>
            <p:nvPr/>
          </p:nvPicPr>
          <p:blipFill>
            <a:blip r:embed="rId4" cstate="print"/>
            <a:srcRect/>
            <a:stretch>
              <a:fillRect/>
            </a:stretch>
          </p:blipFill>
          <p:spPr bwMode="auto">
            <a:xfrm>
              <a:off x="7366005" y="4172857"/>
              <a:ext cx="1510815" cy="1106244"/>
            </a:xfrm>
            <a:prstGeom prst="rect">
              <a:avLst/>
            </a:prstGeom>
            <a:noFill/>
            <a:ln w="9525">
              <a:noFill/>
              <a:miter lim="800000"/>
              <a:headEnd/>
              <a:tailEnd/>
            </a:ln>
          </p:spPr>
        </p:pic>
        <p:pic>
          <p:nvPicPr>
            <p:cNvPr id="7" name="图片 22" descr="PPT C-orange.png"/>
            <p:cNvPicPr>
              <a:picLocks noChangeAspect="1"/>
            </p:cNvPicPr>
            <p:nvPr/>
          </p:nvPicPr>
          <p:blipFill>
            <a:blip r:embed="rId5" cstate="print"/>
            <a:srcRect/>
            <a:stretch>
              <a:fillRect/>
            </a:stretch>
          </p:blipFill>
          <p:spPr bwMode="auto">
            <a:xfrm>
              <a:off x="6559883" y="4147099"/>
              <a:ext cx="1106244" cy="1106244"/>
            </a:xfrm>
            <a:prstGeom prst="rect">
              <a:avLst/>
            </a:prstGeom>
            <a:noFill/>
            <a:ln w="9525">
              <a:noFill/>
              <a:miter lim="800000"/>
              <a:headEnd/>
              <a:tailEnd/>
            </a:ln>
          </p:spPr>
        </p:pic>
      </p:grpSp>
      <p:pic>
        <p:nvPicPr>
          <p:cNvPr id="8" name="图片 10"/>
          <p:cNvPicPr>
            <a:picLocks noChangeAspect="1"/>
          </p:cNvPicPr>
          <p:nvPr/>
        </p:nvPicPr>
        <p:blipFill>
          <a:blip r:embed="rId6" cstate="print"/>
          <a:srcRect/>
          <a:stretch>
            <a:fillRect/>
          </a:stretch>
        </p:blipFill>
        <p:spPr bwMode="auto">
          <a:xfrm>
            <a:off x="0" y="1"/>
            <a:ext cx="9144000" cy="5204222"/>
          </a:xfrm>
          <a:prstGeom prst="rect">
            <a:avLst/>
          </a:prstGeom>
          <a:noFill/>
          <a:ln w="9525">
            <a:noFill/>
            <a:miter lim="800000"/>
            <a:headEnd/>
            <a:tailEnd/>
          </a:ln>
        </p:spPr>
      </p:pic>
      <p:sp>
        <p:nvSpPr>
          <p:cNvPr id="10" name="Rectangle 4"/>
          <p:cNvSpPr/>
          <p:nvPr/>
        </p:nvSpPr>
        <p:spPr bwMode="auto">
          <a:xfrm>
            <a:off x="4594226" y="1205270"/>
            <a:ext cx="1811393" cy="738664"/>
          </a:xfrm>
          <a:prstGeom prst="rect">
            <a:avLst/>
          </a:prstGeom>
          <a:noFill/>
          <a:ln w="12700">
            <a:noFill/>
            <a:miter lim="800000"/>
          </a:ln>
        </p:spPr>
        <p:txBody>
          <a:bodyPr wrap="none" lIns="0" tIns="0" rIns="0" bIns="0" anchor="ctr">
            <a:spAutoFit/>
          </a:bodyPr>
          <a:lstStyle/>
          <a:p>
            <a:r>
              <a:rPr lang="en-US" altLang="zh-CN" sz="4800" dirty="0">
                <a:solidFill>
                  <a:srgbClr val="404040"/>
                </a:solidFill>
                <a:latin typeface="Source Code Pro Black" panose="020B0809030403020204" charset="0"/>
                <a:sym typeface="Source Serif Pro ExtraLight" panose="02040203050405020204" charset="0"/>
              </a:rPr>
              <a:t>Thanks</a:t>
            </a:r>
            <a:endParaRPr lang="en-US" altLang="zh-CN" sz="4800" dirty="0">
              <a:solidFill>
                <a:srgbClr val="404040"/>
              </a:solidFill>
              <a:latin typeface="Source Code Pro Black" panose="020B0809030403020204" charset="0"/>
              <a:sym typeface="Source Serif Pro ExtraLight" panose="02040203050405020204" charset="0"/>
            </a:endParaRPr>
          </a:p>
        </p:txBody>
      </p:sp>
      <p:sp>
        <p:nvSpPr>
          <p:cNvPr id="11" name="Rectangle 5"/>
          <p:cNvSpPr/>
          <p:nvPr/>
        </p:nvSpPr>
        <p:spPr bwMode="auto">
          <a:xfrm>
            <a:off x="4122762" y="1958789"/>
            <a:ext cx="1021113" cy="276999"/>
          </a:xfrm>
          <a:prstGeom prst="rect">
            <a:avLst/>
          </a:prstGeom>
          <a:noFill/>
          <a:ln w="12700">
            <a:noFill/>
            <a:miter lim="800000"/>
          </a:ln>
        </p:spPr>
        <p:txBody>
          <a:bodyPr wrap="none" lIns="0" tIns="0" rIns="0" bIns="0" anchor="ctr">
            <a:spAutoFit/>
          </a:bodyPr>
          <a:lstStyle/>
          <a:p>
            <a:r>
              <a:rPr lang="en-US" altLang="zh-CN" sz="1800" dirty="0" err="1">
                <a:solidFill>
                  <a:srgbClr val="404040"/>
                </a:solidFill>
                <a:latin typeface="Arial Black" panose="020B0A04020102020204" pitchFamily="34" charset="0"/>
                <a:sym typeface="Arial Black" panose="020B0A04020102020204" pitchFamily="34" charset="0"/>
              </a:rPr>
              <a:t>terima</a:t>
            </a:r>
            <a:r>
              <a:rPr lang="en-US" altLang="zh-CN" sz="1800" dirty="0">
                <a:solidFill>
                  <a:srgbClr val="404040"/>
                </a:solidFill>
                <a:latin typeface="Arial Black" panose="020B0A04020102020204" pitchFamily="34" charset="0"/>
                <a:sym typeface="Arial Black" panose="020B0A04020102020204" pitchFamily="34" charset="0"/>
              </a:rPr>
              <a:t> </a:t>
            </a:r>
            <a:r>
              <a:rPr lang="en-US" altLang="zh-CN" sz="1800" dirty="0" err="1">
                <a:solidFill>
                  <a:srgbClr val="404040"/>
                </a:solidFill>
                <a:latin typeface="Arial Black" panose="020B0A04020102020204" pitchFamily="34" charset="0"/>
                <a:sym typeface="Arial Black" panose="020B0A04020102020204" pitchFamily="34" charset="0"/>
              </a:rPr>
              <a:t>kasih</a:t>
            </a:r>
            <a:endParaRPr lang="en-US" altLang="zh-CN" sz="1800" dirty="0">
              <a:solidFill>
                <a:srgbClr val="404040"/>
              </a:solidFill>
              <a:latin typeface="Arial Black" panose="020B0A04020102020204" pitchFamily="34" charset="0"/>
              <a:sym typeface="Arial Black" panose="020B0A04020102020204" pitchFamily="34" charset="0"/>
            </a:endParaRPr>
          </a:p>
        </p:txBody>
      </p:sp>
      <p:sp>
        <p:nvSpPr>
          <p:cNvPr id="12" name="Rectangle 6"/>
          <p:cNvSpPr/>
          <p:nvPr/>
        </p:nvSpPr>
        <p:spPr bwMode="auto">
          <a:xfrm>
            <a:off x="3563939" y="1044001"/>
            <a:ext cx="923330" cy="553998"/>
          </a:xfrm>
          <a:prstGeom prst="rect">
            <a:avLst/>
          </a:prstGeom>
          <a:noFill/>
          <a:ln w="12700">
            <a:noFill/>
            <a:miter lim="800000"/>
          </a:ln>
        </p:spPr>
        <p:txBody>
          <a:bodyPr wrap="none" lIns="0" tIns="0" rIns="0" bIns="0" anchor="ctr">
            <a:spAutoFit/>
          </a:bodyPr>
          <a:lstStyle/>
          <a:p>
            <a:r>
              <a:rPr lang="zh-CN" altLang="en-US" sz="3600">
                <a:solidFill>
                  <a:srgbClr val="404040"/>
                </a:solidFill>
                <a:latin typeface="Arial" panose="020B0604020202020204" pitchFamily="34" charset="0"/>
                <a:sym typeface="Arial" panose="020B0604020202020204" pitchFamily="34" charset="0"/>
              </a:rPr>
              <a:t>感謝</a:t>
            </a:r>
            <a:endParaRPr lang="zh-CN" altLang="en-US" sz="3600">
              <a:solidFill>
                <a:srgbClr val="404040"/>
              </a:solidFill>
              <a:latin typeface="Arial" panose="020B0604020202020204" pitchFamily="34" charset="0"/>
              <a:sym typeface="Arial" panose="020B0604020202020204" pitchFamily="34" charset="0"/>
            </a:endParaRPr>
          </a:p>
        </p:txBody>
      </p:sp>
      <p:sp>
        <p:nvSpPr>
          <p:cNvPr id="13" name="Rectangle 7"/>
          <p:cNvSpPr/>
          <p:nvPr/>
        </p:nvSpPr>
        <p:spPr bwMode="auto">
          <a:xfrm>
            <a:off x="5270500" y="1866663"/>
            <a:ext cx="1231106" cy="738664"/>
          </a:xfrm>
          <a:prstGeom prst="rect">
            <a:avLst/>
          </a:prstGeom>
          <a:noFill/>
          <a:ln w="12700">
            <a:noFill/>
            <a:miter lim="800000"/>
          </a:ln>
        </p:spPr>
        <p:txBody>
          <a:bodyPr wrap="none" lIns="0" tIns="0" rIns="0" bIns="0" anchor="ctr">
            <a:spAutoFit/>
          </a:bodyPr>
          <a:lstStyle/>
          <a:p>
            <a:r>
              <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rPr>
              <a:t>谢谢</a:t>
            </a:r>
            <a:endParaRPr lang="zh-CN" altLang="en-US" sz="4800">
              <a:solidFill>
                <a:srgbClr val="404040"/>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4" name="Rectangle 8"/>
          <p:cNvSpPr/>
          <p:nvPr/>
        </p:nvSpPr>
        <p:spPr bwMode="auto">
          <a:xfrm>
            <a:off x="5476876" y="1105047"/>
            <a:ext cx="1025922" cy="246221"/>
          </a:xfrm>
          <a:prstGeom prst="rect">
            <a:avLst/>
          </a:prstGeom>
          <a:noFill/>
          <a:ln w="12700">
            <a:noFill/>
            <a:miter lim="800000"/>
          </a:ln>
        </p:spPr>
        <p:txBody>
          <a:bodyPr wrap="none" lIns="0" tIns="0" rIns="0" bIns="0" anchor="ctr">
            <a:spAutoFit/>
          </a:bodyPr>
          <a:lstStyle/>
          <a:p>
            <a:r>
              <a:rPr lang="zh-CN" altLang="en-US" sz="1600">
                <a:solidFill>
                  <a:srgbClr val="404040"/>
                </a:solidFill>
                <a:latin typeface="Arial" panose="020B0604020202020204" pitchFamily="34" charset="0"/>
                <a:sym typeface="Arial" panose="020B0604020202020204" pitchFamily="34" charset="0"/>
              </a:rPr>
              <a:t>ありがとう</a:t>
            </a:r>
            <a:endParaRPr lang="zh-CN" altLang="en-US" sz="1600">
              <a:solidFill>
                <a:srgbClr val="404040"/>
              </a:solidFill>
              <a:latin typeface="Arial" panose="020B0604020202020204" pitchFamily="34" charset="0"/>
              <a:sym typeface="Arial" panose="020B0604020202020204" pitchFamily="34" charset="0"/>
            </a:endParaRPr>
          </a:p>
        </p:txBody>
      </p:sp>
      <p:sp>
        <p:nvSpPr>
          <p:cNvPr id="15" name="Rectangle 9"/>
          <p:cNvSpPr/>
          <p:nvPr/>
        </p:nvSpPr>
        <p:spPr bwMode="auto">
          <a:xfrm>
            <a:off x="3563946" y="1643974"/>
            <a:ext cx="557845" cy="307777"/>
          </a:xfrm>
          <a:prstGeom prst="rect">
            <a:avLst/>
          </a:prstGeom>
          <a:noFill/>
          <a:ln w="12700">
            <a:noFill/>
            <a:miter lim="800000"/>
          </a:ln>
        </p:spPr>
        <p:txBody>
          <a:bodyPr wrap="none" lIns="0" tIns="0" rIns="0" bIns="0" anchor="ctr">
            <a:spAutoFit/>
          </a:bodyPr>
          <a:lstStyle/>
          <a:p>
            <a:r>
              <a:rPr lang="en-US" altLang="zh-CN">
                <a:solidFill>
                  <a:srgbClr val="404040"/>
                </a:solidFill>
                <a:latin typeface="Arial" panose="020B0604020202020204" pitchFamily="34" charset="0"/>
                <a:sym typeface="Arial" panose="020B0604020202020204" pitchFamily="34" charset="0"/>
              </a:rPr>
              <a:t>ขอบคุณ</a:t>
            </a:r>
            <a:endParaRPr lang="en-US" altLang="zh-CN">
              <a:solidFill>
                <a:srgbClr val="404040"/>
              </a:solidFill>
              <a:latin typeface="Arial" panose="020B0604020202020204" pitchFamily="34" charset="0"/>
              <a:sym typeface="Arial" panose="020B0604020202020204" pitchFamily="34" charset="0"/>
            </a:endParaRPr>
          </a:p>
        </p:txBody>
      </p:sp>
      <p:sp>
        <p:nvSpPr>
          <p:cNvPr id="16" name="Rectangle 37"/>
          <p:cNvSpPr/>
          <p:nvPr/>
        </p:nvSpPr>
        <p:spPr bwMode="auto">
          <a:xfrm>
            <a:off x="395288" y="4686300"/>
            <a:ext cx="2874962" cy="304800"/>
          </a:xfrm>
          <a:prstGeom prst="rect">
            <a:avLst/>
          </a:prstGeom>
          <a:noFill/>
          <a:ln w="12700">
            <a:noFill/>
            <a:miter lim="800000"/>
          </a:ln>
        </p:spPr>
        <p:txBody>
          <a:bodyPr lIns="0" tIns="0" rIns="0" bIns="0" anchor="ctr"/>
          <a:lstStyle/>
          <a:p>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版权所有</a:t>
            </a:r>
            <a:r>
              <a:rPr lang="en-US" altLang="zh-CN" sz="1000">
                <a:solidFill>
                  <a:srgbClr val="4D4D4D"/>
                </a:solidFill>
                <a:latin typeface="微软雅黑" panose="020B0503020204020204" pitchFamily="34" charset="-122"/>
                <a:ea typeface="微软雅黑" panose="020B0503020204020204" pitchFamily="34" charset="-122"/>
                <a:sym typeface="Yu Gothic Medium" panose="020B0500000000000000" charset="-128"/>
              </a:rPr>
              <a:t>©1993-2021</a:t>
            </a:r>
            <a:r>
              <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rPr>
              <a:t>金蝶软件（中国）有限公司</a:t>
            </a:r>
            <a:endParaRPr lang="zh-CN" altLang="en-US" sz="1000">
              <a:solidFill>
                <a:srgbClr val="4D4D4D"/>
              </a:solidFill>
              <a:latin typeface="微软雅黑" panose="020B0503020204020204" pitchFamily="34" charset="-122"/>
              <a:ea typeface="微软雅黑" panose="020B0503020204020204" pitchFamily="34" charset="-122"/>
              <a:sym typeface="Microsoft YaHei UI" panose="020B0503020204020204" charset="-122"/>
            </a:endParaRPr>
          </a:p>
        </p:txBody>
      </p:sp>
      <p:sp>
        <p:nvSpPr>
          <p:cNvPr id="17" name="Text Box 2"/>
          <p:cNvSpPr txBox="1">
            <a:spLocks noChangeArrowheads="1"/>
          </p:cNvSpPr>
          <p:nvPr/>
        </p:nvSpPr>
        <p:spPr bwMode="auto">
          <a:xfrm>
            <a:off x="7342206" y="4733927"/>
            <a:ext cx="1622425"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4D4D4D"/>
                </a:solidFill>
                <a:latin typeface="微软雅黑" panose="020B0503020204020204" pitchFamily="34" charset="-122"/>
                <a:ea typeface="微软雅黑" panose="020B0503020204020204" pitchFamily="34" charset="-122"/>
              </a:rPr>
              <a:t>④ 内部公开 请勿外传</a:t>
            </a:r>
            <a:endParaRPr lang="zh-CN" altLang="en-US" sz="1000">
              <a:solidFill>
                <a:srgbClr val="4D4D4D"/>
              </a:solidFill>
              <a:latin typeface="微软雅黑" panose="020B0503020204020204" pitchFamily="34" charset="-122"/>
              <a:ea typeface="微软雅黑" panose="020B0503020204020204" pitchFamily="34" charset="-122"/>
            </a:endParaRPr>
          </a:p>
        </p:txBody>
      </p:sp>
      <p:grpSp>
        <p:nvGrpSpPr>
          <p:cNvPr id="18" name="组合 29"/>
          <p:cNvGrpSpPr/>
          <p:nvPr/>
        </p:nvGrpSpPr>
        <p:grpSpPr bwMode="auto">
          <a:xfrm>
            <a:off x="-513080" y="2605502"/>
            <a:ext cx="7317105" cy="2619217"/>
            <a:chOff x="322112" y="2875526"/>
            <a:chExt cx="4623307" cy="2206380"/>
          </a:xfrm>
        </p:grpSpPr>
        <p:pic>
          <p:nvPicPr>
            <p:cNvPr id="19" name="Picture 2" descr="C:\Users\yibo_wang\Desktop\素材\閲戣澏PPT姣嶇増瑙嗚鍏冪礌\灏忔柟鐮栦晶瑙嗗浘\PPT C-orange.png"/>
            <p:cNvPicPr>
              <a:picLocks noChangeAspect="1" noChangeArrowheads="1"/>
            </p:cNvPicPr>
            <p:nvPr/>
          </p:nvPicPr>
          <p:blipFill>
            <a:blip r:embed="rId7" cstate="print"/>
            <a:srcRect/>
            <a:stretch>
              <a:fillRect/>
            </a:stretch>
          </p:blipFill>
          <p:spPr bwMode="auto">
            <a:xfrm>
              <a:off x="322112" y="2875526"/>
              <a:ext cx="2122564" cy="2122564"/>
            </a:xfrm>
            <a:prstGeom prst="rect">
              <a:avLst/>
            </a:prstGeom>
            <a:noFill/>
            <a:ln w="9525">
              <a:noFill/>
              <a:miter lim="800000"/>
              <a:headEnd/>
              <a:tailEnd/>
            </a:ln>
          </p:spPr>
        </p:pic>
        <p:pic>
          <p:nvPicPr>
            <p:cNvPr id="20" name="Picture 7" descr="K:\201203盛世确认可用输出\PPT\素材\玻璃砖素材\PPT C Lego.png"/>
            <p:cNvPicPr>
              <a:picLocks noChangeAspect="1" noChangeArrowheads="1"/>
            </p:cNvPicPr>
            <p:nvPr/>
          </p:nvPicPr>
          <p:blipFill>
            <a:blip r:embed="rId8" cstate="print"/>
            <a:srcRect l="33739"/>
            <a:stretch>
              <a:fillRect/>
            </a:stretch>
          </p:blipFill>
          <p:spPr bwMode="auto">
            <a:xfrm>
              <a:off x="1966894" y="2930672"/>
              <a:ext cx="2978525" cy="215123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4.png"/><Relationship Id="rId10" Type="http://schemas.openxmlformats.org/officeDocument/2006/relationships/image" Target="../media/image6.png"/><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1" Type="http://schemas.openxmlformats.org/officeDocument/2006/relationships/theme" Target="../theme/theme10.xml"/><Relationship Id="rId10" Type="http://schemas.openxmlformats.org/officeDocument/2006/relationships/image" Target="../media/image14.png"/><Relationship Id="rId1"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1" Type="http://schemas.openxmlformats.org/officeDocument/2006/relationships/theme" Target="../theme/theme11.xml"/><Relationship Id="rId10" Type="http://schemas.openxmlformats.org/officeDocument/2006/relationships/image" Target="../media/image14.png"/><Relationship Id="rId1" Type="http://schemas.openxmlformats.org/officeDocument/2006/relationships/slideLayout" Target="../slideLayouts/slideLayout64.xml"/></Relationships>
</file>

<file path=ppt/slideMasters/_rels/slideMaster1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png"/><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2" Type="http://schemas.openxmlformats.org/officeDocument/2006/relationships/theme" Target="../theme/theme12.xml"/><Relationship Id="rId11" Type="http://schemas.openxmlformats.org/officeDocument/2006/relationships/image" Target="../media/image14.png"/><Relationship Id="rId10" Type="http://schemas.openxmlformats.org/officeDocument/2006/relationships/image" Target="../media/image6.png"/><Relationship Id="rId1" Type="http://schemas.openxmlformats.org/officeDocument/2006/relationships/slideLayout" Target="../slideLayouts/slideLayout70.xml"/></Relationships>
</file>

<file path=ppt/slideMasters/_rels/slideMaster1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png"/><Relationship Id="rId7" Type="http://schemas.openxmlformats.org/officeDocument/2006/relationships/slideLayout" Target="../slideLayouts/slideLayout83.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3" Type="http://schemas.openxmlformats.org/officeDocument/2006/relationships/slideLayout" Target="../slideLayouts/slideLayout79.xml"/><Relationship Id="rId2" Type="http://schemas.openxmlformats.org/officeDocument/2006/relationships/slideLayout" Target="../slideLayouts/slideLayout78.xml"/><Relationship Id="rId12" Type="http://schemas.openxmlformats.org/officeDocument/2006/relationships/theme" Target="../theme/theme13.xml"/><Relationship Id="rId11" Type="http://schemas.openxmlformats.org/officeDocument/2006/relationships/image" Target="../media/image14.png"/><Relationship Id="rId10" Type="http://schemas.openxmlformats.org/officeDocument/2006/relationships/image" Target="../media/image6.png"/><Relationship Id="rId1" Type="http://schemas.openxmlformats.org/officeDocument/2006/relationships/slideLayout" Target="../slideLayouts/slideLayout77.xml"/></Relationships>
</file>

<file path=ppt/slideMasters/_rels/slideMaster14.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png"/><Relationship Id="rId7" Type="http://schemas.openxmlformats.org/officeDocument/2006/relationships/slideLayout" Target="../slideLayouts/slideLayout90.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3" Type="http://schemas.openxmlformats.org/officeDocument/2006/relationships/slideLayout" Target="../slideLayouts/slideLayout86.xml"/><Relationship Id="rId2" Type="http://schemas.openxmlformats.org/officeDocument/2006/relationships/slideLayout" Target="../slideLayouts/slideLayout85.xml"/><Relationship Id="rId12" Type="http://schemas.openxmlformats.org/officeDocument/2006/relationships/theme" Target="../theme/theme14.xml"/><Relationship Id="rId11" Type="http://schemas.openxmlformats.org/officeDocument/2006/relationships/image" Target="../media/image14.png"/><Relationship Id="rId10" Type="http://schemas.openxmlformats.org/officeDocument/2006/relationships/image" Target="../media/image6.png"/><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png"/><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2" Type="http://schemas.openxmlformats.org/officeDocument/2006/relationships/theme" Target="../theme/theme15.xml"/><Relationship Id="rId11" Type="http://schemas.openxmlformats.org/officeDocument/2006/relationships/image" Target="../media/image14.png"/><Relationship Id="rId10" Type="http://schemas.openxmlformats.org/officeDocument/2006/relationships/image" Target="../media/image6.png"/><Relationship Id="rId1" Type="http://schemas.openxmlformats.org/officeDocument/2006/relationships/slideLayout" Target="../slideLayouts/slideLayout91.xml"/></Relationships>
</file>

<file path=ppt/slideMasters/_rels/slideMaster16.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png"/><Relationship Id="rId7" Type="http://schemas.openxmlformats.org/officeDocument/2006/relationships/slideLayout" Target="../slideLayouts/slideLayout104.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3" Type="http://schemas.openxmlformats.org/officeDocument/2006/relationships/slideLayout" Target="../slideLayouts/slideLayout100.xml"/><Relationship Id="rId2" Type="http://schemas.openxmlformats.org/officeDocument/2006/relationships/slideLayout" Target="../slideLayouts/slideLayout99.xml"/><Relationship Id="rId12" Type="http://schemas.openxmlformats.org/officeDocument/2006/relationships/theme" Target="../theme/theme16.xml"/><Relationship Id="rId11" Type="http://schemas.openxmlformats.org/officeDocument/2006/relationships/image" Target="../media/image14.png"/><Relationship Id="rId10" Type="http://schemas.openxmlformats.org/officeDocument/2006/relationships/image" Target="../media/image6.png"/><Relationship Id="rId1"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png"/><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2" Type="http://schemas.openxmlformats.org/officeDocument/2006/relationships/theme" Target="../theme/theme2.xml"/><Relationship Id="rId11" Type="http://schemas.openxmlformats.org/officeDocument/2006/relationships/image" Target="../media/image14.png"/><Relationship Id="rId10" Type="http://schemas.openxmlformats.org/officeDocument/2006/relationships/image" Target="../media/image6.png"/><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1" Type="http://schemas.openxmlformats.org/officeDocument/2006/relationships/theme" Target="../theme/theme3.xml"/><Relationship Id="rId10" Type="http://schemas.openxmlformats.org/officeDocument/2006/relationships/image" Target="../media/image14.png"/><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1" Type="http://schemas.openxmlformats.org/officeDocument/2006/relationships/theme" Target="../theme/theme4.xml"/><Relationship Id="rId10" Type="http://schemas.openxmlformats.org/officeDocument/2006/relationships/image" Target="../media/image14.png"/><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1" Type="http://schemas.openxmlformats.org/officeDocument/2006/relationships/theme" Target="../theme/theme5.xml"/><Relationship Id="rId10" Type="http://schemas.openxmlformats.org/officeDocument/2006/relationships/image" Target="../media/image14.png"/><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1" Type="http://schemas.openxmlformats.org/officeDocument/2006/relationships/theme" Target="../theme/theme6.xml"/><Relationship Id="rId10" Type="http://schemas.openxmlformats.org/officeDocument/2006/relationships/image" Target="../media/image14.png"/><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1" Type="http://schemas.openxmlformats.org/officeDocument/2006/relationships/theme" Target="../theme/theme7.xml"/><Relationship Id="rId10" Type="http://schemas.openxmlformats.org/officeDocument/2006/relationships/image" Target="../media/image14.png"/><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3.png"/><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1" Type="http://schemas.openxmlformats.org/officeDocument/2006/relationships/theme" Target="../theme/theme8.xml"/><Relationship Id="rId10" Type="http://schemas.openxmlformats.org/officeDocument/2006/relationships/image" Target="../media/image14.png"/><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png"/><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9.xml"/><Relationship Id="rId11" Type="http://schemas.openxmlformats.org/officeDocument/2006/relationships/image" Target="../media/image14.png"/><Relationship Id="rId10" Type="http://schemas.openxmlformats.org/officeDocument/2006/relationships/image" Target="../media/image6.png"/><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8"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9"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10"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1"/>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7"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8"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9"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0"/>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7"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8"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9"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0"/>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8"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9"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10"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1"/>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8"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9"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10"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1"/>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8"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9"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10"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1"/>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8"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9"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10"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1"/>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8"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9"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10"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1"/>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8"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9"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10"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1"/>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7"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8"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9"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0"/>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7"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8"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9"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0"/>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7"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8"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9"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0"/>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7"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8"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9"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0"/>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7"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8"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9"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0"/>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7"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8"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9"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0"/>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descr="卷页.png"/>
          <p:cNvPicPr>
            <a:picLocks noChangeAspect="1"/>
          </p:cNvPicPr>
          <p:nvPr/>
        </p:nvPicPr>
        <p:blipFill>
          <a:blip r:embed="rId8" cstate="print"/>
          <a:srcRect/>
          <a:stretch>
            <a:fillRect/>
          </a:stretch>
        </p:blipFill>
        <p:spPr bwMode="auto">
          <a:xfrm>
            <a:off x="36" y="5972"/>
            <a:ext cx="9142413" cy="459581"/>
          </a:xfrm>
          <a:prstGeom prst="rect">
            <a:avLst/>
          </a:prstGeom>
          <a:noFill/>
          <a:ln w="9525">
            <a:noFill/>
            <a:miter lim="800000"/>
            <a:headEnd/>
            <a:tailEnd/>
          </a:ln>
          <a:effectLst>
            <a:outerShdw dist="38100" dir="6000003" sx="100999" sy="100999" algn="tl" rotWithShape="0">
              <a:srgbClr val="808080">
                <a:alpha val="39998"/>
              </a:srgbClr>
            </a:outerShdw>
          </a:effectLst>
        </p:spPr>
      </p:pic>
      <p:sp>
        <p:nvSpPr>
          <p:cNvPr id="1027" name="Text Box 2"/>
          <p:cNvSpPr txBox="1">
            <a:spLocks noChangeArrowheads="1"/>
          </p:cNvSpPr>
          <p:nvPr/>
        </p:nvSpPr>
        <p:spPr bwMode="auto">
          <a:xfrm>
            <a:off x="5400704" y="4817287"/>
            <a:ext cx="16224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p>
            <a:pPr algn="ctr">
              <a:lnSpc>
                <a:spcPts val="1400"/>
              </a:lnSpc>
            </a:pPr>
            <a:r>
              <a:rPr lang="zh-CN" altLang="en-US" sz="1000">
                <a:solidFill>
                  <a:srgbClr val="262626"/>
                </a:solidFill>
                <a:latin typeface="微软雅黑" panose="020B0503020204020204" pitchFamily="34" charset="-122"/>
                <a:ea typeface="微软雅黑" panose="020B0503020204020204" pitchFamily="34" charset="-122"/>
              </a:rPr>
              <a:t>④内部公开 请勿外传</a:t>
            </a:r>
            <a:endParaRPr lang="zh-CN" altLang="en-US" sz="1000">
              <a:solidFill>
                <a:srgbClr val="262626"/>
              </a:solidFill>
              <a:latin typeface="微软雅黑" panose="020B0503020204020204" pitchFamily="34" charset="-122"/>
              <a:ea typeface="微软雅黑" panose="020B0503020204020204" pitchFamily="34" charset="-122"/>
            </a:endParaRPr>
          </a:p>
        </p:txBody>
      </p:sp>
      <p:grpSp>
        <p:nvGrpSpPr>
          <p:cNvPr id="1029" name="组合 20"/>
          <p:cNvGrpSpPr/>
          <p:nvPr/>
        </p:nvGrpSpPr>
        <p:grpSpPr bwMode="auto">
          <a:xfrm>
            <a:off x="6764338" y="4563684"/>
            <a:ext cx="1782762" cy="653653"/>
            <a:chOff x="6559883" y="4147099"/>
            <a:chExt cx="2316937" cy="1132002"/>
          </a:xfrm>
        </p:grpSpPr>
        <p:pic>
          <p:nvPicPr>
            <p:cNvPr id="1033" name="图片 21" descr="PPT C Lego.png"/>
            <p:cNvPicPr>
              <a:picLocks noChangeAspect="1"/>
            </p:cNvPicPr>
            <p:nvPr/>
          </p:nvPicPr>
          <p:blipFill>
            <a:blip r:embed="rId9" cstate="print"/>
            <a:srcRect/>
            <a:stretch>
              <a:fillRect/>
            </a:stretch>
          </p:blipFill>
          <p:spPr bwMode="auto">
            <a:xfrm>
              <a:off x="7366005" y="4172857"/>
              <a:ext cx="1510815" cy="1106244"/>
            </a:xfrm>
            <a:prstGeom prst="rect">
              <a:avLst/>
            </a:prstGeom>
            <a:noFill/>
            <a:ln w="9525">
              <a:noFill/>
              <a:miter lim="800000"/>
              <a:headEnd/>
              <a:tailEnd/>
            </a:ln>
          </p:spPr>
        </p:pic>
        <p:pic>
          <p:nvPicPr>
            <p:cNvPr id="1034" name="图片 22" descr="PPT C-orange.png"/>
            <p:cNvPicPr>
              <a:picLocks noChangeAspect="1"/>
            </p:cNvPicPr>
            <p:nvPr/>
          </p:nvPicPr>
          <p:blipFill>
            <a:blip r:embed="rId10" cstate="print"/>
            <a:srcRect/>
            <a:stretch>
              <a:fillRect/>
            </a:stretch>
          </p:blipFill>
          <p:spPr bwMode="auto">
            <a:xfrm>
              <a:off x="6559883" y="4147099"/>
              <a:ext cx="1106244" cy="1106244"/>
            </a:xfrm>
            <a:prstGeom prst="rect">
              <a:avLst/>
            </a:prstGeom>
            <a:noFill/>
            <a:ln w="9525">
              <a:noFill/>
              <a:miter lim="800000"/>
              <a:headEnd/>
              <a:tailEnd/>
            </a:ln>
          </p:spPr>
        </p:pic>
      </p:grpSp>
      <p:sp>
        <p:nvSpPr>
          <p:cNvPr id="1030" name="标题占位符 23"/>
          <p:cNvSpPr>
            <a:spLocks noGrp="1"/>
          </p:cNvSpPr>
          <p:nvPr>
            <p:ph type="title"/>
          </p:nvPr>
        </p:nvSpPr>
        <p:spPr bwMode="auto">
          <a:xfrm>
            <a:off x="395288" y="5972"/>
            <a:ext cx="6697662" cy="459581"/>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31" name="文本占位符 24"/>
          <p:cNvSpPr>
            <a:spLocks noGrp="1"/>
          </p:cNvSpPr>
          <p:nvPr>
            <p:ph type="body" idx="1"/>
          </p:nvPr>
        </p:nvSpPr>
        <p:spPr bwMode="auto">
          <a:xfrm>
            <a:off x="395300" y="735806"/>
            <a:ext cx="8353425" cy="3858816"/>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6" name="页脚占位符 25"/>
          <p:cNvSpPr>
            <a:spLocks noGrp="1"/>
          </p:cNvSpPr>
          <p:nvPr>
            <p:ph type="ftr" sz="quarter" idx="3"/>
          </p:nvPr>
        </p:nvSpPr>
        <p:spPr>
          <a:xfrm>
            <a:off x="8316913" y="4805364"/>
            <a:ext cx="576262" cy="273844"/>
          </a:xfrm>
          <a:prstGeom prst="rect">
            <a:avLst/>
          </a:prstGeom>
        </p:spPr>
        <p:txBody>
          <a:bodyPr vert="horz" wrap="square" lIns="91440" tIns="45720" rIns="91440" bIns="45720" numCol="1" anchor="ctr" anchorCtr="0" compatLnSpc="1"/>
          <a:lstStyle>
            <a:lvl1pPr>
              <a:defRPr sz="1000" b="1">
                <a:solidFill>
                  <a:srgbClr val="262626"/>
                </a:solidFill>
                <a:latin typeface="微软雅黑" panose="020B0503020204020204" pitchFamily="34" charset="-122"/>
                <a:ea typeface="微软雅黑" panose="020B0503020204020204" pitchFamily="34" charset="-122"/>
              </a:defRPr>
            </a:lvl1pPr>
          </a:lstStyle>
          <a:p>
            <a:r>
              <a:rPr lang="en-US" altLang="zh-CN" dirty="0"/>
              <a:t>P</a:t>
            </a:r>
            <a:fld id="{79655523-E7AE-43CA-8101-BF73A7E5E875}" type="slidenum">
              <a:rPr lang="en-US" altLang="zh-CN" dirty="0"/>
            </a:fld>
            <a:endParaRPr lang="zh-CN" alt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p:titleStyle>
    <p:bodyStyle>
      <a:lvl1pPr marL="342900" indent="-342900" algn="l" defTabSz="457200" rtl="0" eaLnBrk="1" fontAlgn="base" hangingPunct="1">
        <a:spcBef>
          <a:spcPct val="20000"/>
        </a:spcBef>
        <a:spcAft>
          <a:spcPct val="0"/>
        </a:spcAft>
        <a:buBlip>
          <a:blip r:embed="rId11"/>
        </a:buBlip>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kumimoji="1" lang="zh-CN" altLang="en-US" sz="2400" kern="1200" dirty="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3.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image" Target="../media/image61.png"/><Relationship Id="rId1"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3.png"/><Relationship Id="rId1"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4.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image" Target="../media/image76.png"/><Relationship Id="rId1" Type="http://schemas.openxmlformats.org/officeDocument/2006/relationships/image" Target="../media/image75.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80.png"/><Relationship Id="rId1" Type="http://schemas.openxmlformats.org/officeDocument/2006/relationships/tags" Target="../tags/tag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1.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77.xml"/><Relationship Id="rId8" Type="http://schemas.openxmlformats.org/officeDocument/2006/relationships/image" Target="../media/image91.png"/><Relationship Id="rId7" Type="http://schemas.openxmlformats.org/officeDocument/2006/relationships/tags" Target="../tags/tag8.xml"/><Relationship Id="rId6" Type="http://schemas.openxmlformats.org/officeDocument/2006/relationships/image" Target="../media/image90.png"/><Relationship Id="rId5" Type="http://schemas.openxmlformats.org/officeDocument/2006/relationships/tags" Target="../tags/tag7.xml"/><Relationship Id="rId4" Type="http://schemas.openxmlformats.org/officeDocument/2006/relationships/image" Target="../media/image89.png"/><Relationship Id="rId3" Type="http://schemas.openxmlformats.org/officeDocument/2006/relationships/tags" Target="../tags/tag6.xml"/><Relationship Id="rId2" Type="http://schemas.openxmlformats.org/officeDocument/2006/relationships/image" Target="../media/image88.png"/><Relationship Id="rId1" Type="http://schemas.openxmlformats.org/officeDocument/2006/relationships/tags" Target="../tags/tag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image" Target="../media/image93.png"/><Relationship Id="rId1" Type="http://schemas.openxmlformats.org/officeDocument/2006/relationships/image" Target="../media/image9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5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tags" Target="../tags/tag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2.png"/><Relationship Id="rId7" Type="http://schemas.openxmlformats.org/officeDocument/2006/relationships/image" Target="../media/image111.png"/><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image" Target="../media/image116.jpeg"/><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9" Type="http://schemas.openxmlformats.org/officeDocument/2006/relationships/image" Target="../media/image128.png"/><Relationship Id="rId8" Type="http://schemas.openxmlformats.org/officeDocument/2006/relationships/image" Target="../media/image127.png"/><Relationship Id="rId7" Type="http://schemas.openxmlformats.org/officeDocument/2006/relationships/image" Target="../media/image126.png"/><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 Id="rId3" Type="http://schemas.openxmlformats.org/officeDocument/2006/relationships/image" Target="../media/image122.png"/><Relationship Id="rId21" Type="http://schemas.openxmlformats.org/officeDocument/2006/relationships/slideLayout" Target="../slideLayouts/slideLayout1.xml"/><Relationship Id="rId20" Type="http://schemas.openxmlformats.org/officeDocument/2006/relationships/image" Target="../media/image134.png"/><Relationship Id="rId2" Type="http://schemas.openxmlformats.org/officeDocument/2006/relationships/image" Target="../media/image121.png"/><Relationship Id="rId19" Type="http://schemas.openxmlformats.org/officeDocument/2006/relationships/tags" Target="../tags/tag14.xml"/><Relationship Id="rId18" Type="http://schemas.openxmlformats.org/officeDocument/2006/relationships/image" Target="../media/image133.png"/><Relationship Id="rId17" Type="http://schemas.openxmlformats.org/officeDocument/2006/relationships/tags" Target="../tags/tag13.xml"/><Relationship Id="rId16" Type="http://schemas.openxmlformats.org/officeDocument/2006/relationships/image" Target="../media/image132.png"/><Relationship Id="rId15" Type="http://schemas.openxmlformats.org/officeDocument/2006/relationships/tags" Target="../tags/tag12.xml"/><Relationship Id="rId14" Type="http://schemas.openxmlformats.org/officeDocument/2006/relationships/image" Target="../media/image131.png"/><Relationship Id="rId13" Type="http://schemas.openxmlformats.org/officeDocument/2006/relationships/tags" Target="../tags/tag11.xml"/><Relationship Id="rId12" Type="http://schemas.openxmlformats.org/officeDocument/2006/relationships/image" Target="../media/image130.png"/><Relationship Id="rId11" Type="http://schemas.openxmlformats.org/officeDocument/2006/relationships/tags" Target="../tags/tag10.xml"/><Relationship Id="rId10" Type="http://schemas.openxmlformats.org/officeDocument/2006/relationships/image" Target="../media/image129.png"/><Relationship Id="rId1"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1.png"/><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91.xml"/><Relationship Id="rId3" Type="http://schemas.openxmlformats.org/officeDocument/2006/relationships/image" Target="../media/image136.png"/><Relationship Id="rId2" Type="http://schemas.openxmlformats.org/officeDocument/2006/relationships/tags" Target="../tags/tag16.xml"/><Relationship Id="rId1" Type="http://schemas.openxmlformats.org/officeDocument/2006/relationships/image" Target="../media/image13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tags" Target="../tags/tag1.xml"/><Relationship Id="rId2" Type="http://schemas.openxmlformats.org/officeDocument/2006/relationships/image" Target="../media/image17.png"/><Relationship Id="rId16" Type="http://schemas.openxmlformats.org/officeDocument/2006/relationships/notesSlide" Target="../notesSlides/notesSlide2.xml"/><Relationship Id="rId15" Type="http://schemas.openxmlformats.org/officeDocument/2006/relationships/slideLayout" Target="../slideLayouts/slideLayout1.xml"/><Relationship Id="rId14" Type="http://schemas.openxmlformats.org/officeDocument/2006/relationships/image" Target="../media/image28.png"/><Relationship Id="rId13" Type="http://schemas.openxmlformats.org/officeDocument/2006/relationships/image" Target="../media/image27.png"/><Relationship Id="rId12" Type="http://schemas.openxmlformats.org/officeDocument/2006/relationships/image" Target="../media/image26.png"/><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image" Target="../media/image33.pn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txBox="1"/>
          <p:nvPr/>
        </p:nvSpPr>
        <p:spPr bwMode="auto">
          <a:xfrm>
            <a:off x="5266690" y="3867785"/>
            <a:ext cx="3407410" cy="903605"/>
          </a:xfrm>
          <a:prstGeom prst="rect">
            <a:avLst/>
          </a:prstGeom>
          <a:noFill/>
          <a:ln w="9525">
            <a:noFill/>
            <a:miter lim="800000"/>
          </a:ln>
        </p:spPr>
        <p:txBody>
          <a:bodyPr vert="horz" wrap="square" lIns="0" tIns="0" rIns="0" bIns="0" numCol="1" anchor="t" anchorCtr="0" compatLnSpc="1">
            <a:noAutofit/>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000"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lgn="l" defTabSz="457200" rtl="0" eaLnBrk="1" latinLnBrk="0" hangingPunct="1">
              <a:spcBef>
                <a:spcPct val="20000"/>
              </a:spcBef>
              <a:buFont typeface="Arial" panose="020B0604020202020204"/>
              <a:buNone/>
              <a:defRPr sz="1600" b="0" i="0" kern="1200">
                <a:solidFill>
                  <a:schemeClr val="tx1"/>
                </a:solidFill>
                <a:latin typeface="Arial" panose="020B0604020202020204"/>
                <a:ea typeface="+mn-ea"/>
                <a:cs typeface="Arial" panose="020B0604020202020204"/>
              </a:defRPr>
            </a:lvl2pPr>
            <a:lvl3pPr marL="914400" indent="0" algn="l" defTabSz="457200" rtl="0" eaLnBrk="1" latinLnBrk="0" hangingPunct="1">
              <a:spcBef>
                <a:spcPct val="20000"/>
              </a:spcBef>
              <a:buFont typeface="Arial" panose="020B0604020202020204"/>
              <a:buNone/>
              <a:defRPr sz="1600" b="0" i="0" kern="1200">
                <a:solidFill>
                  <a:schemeClr val="tx1"/>
                </a:solidFill>
                <a:latin typeface="Arial" panose="020B0604020202020204"/>
                <a:ea typeface="+mn-ea"/>
                <a:cs typeface="Arial" panose="020B0604020202020204"/>
              </a:defRPr>
            </a:lvl3pPr>
            <a:lvl4pPr marL="1371600" indent="0" algn="l" defTabSz="457200" rtl="0" eaLnBrk="1" latinLnBrk="0" hangingPunct="1">
              <a:spcBef>
                <a:spcPct val="20000"/>
              </a:spcBef>
              <a:buFont typeface="Arial" panose="020B0604020202020204"/>
              <a:buNone/>
              <a:defRPr sz="1600" b="0" i="0" kern="1200">
                <a:solidFill>
                  <a:schemeClr val="tx1"/>
                </a:solidFill>
                <a:latin typeface="Arial" panose="020B0604020202020204"/>
                <a:ea typeface="+mn-ea"/>
                <a:cs typeface="Arial" panose="020B0604020202020204"/>
              </a:defRPr>
            </a:lvl4pPr>
            <a:lvl5pPr marL="1828800" indent="0" algn="l" defTabSz="457200" rtl="0" eaLnBrk="1" latinLnBrk="0" hangingPunct="1">
              <a:spcBef>
                <a:spcPct val="20000"/>
              </a:spcBef>
              <a:buFont typeface="Arial" panose="020B0604020202020204"/>
              <a:buNone/>
              <a:defRPr sz="1600" b="0" i="0" kern="1200">
                <a:solidFill>
                  <a:schemeClr val="tx1"/>
                </a:solidFill>
                <a:latin typeface="Arial" panose="020B0604020202020204"/>
                <a:ea typeface="+mn-ea"/>
                <a:cs typeface="Arial" panose="020B0604020202020204"/>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000" dirty="0"/>
              <a:t>南京为谷软件科技有限公司</a:t>
            </a:r>
            <a:endParaRPr lang="zh-CN" altLang="en-US" sz="2000" dirty="0"/>
          </a:p>
          <a:p>
            <a:r>
              <a:rPr lang="zh-CN" altLang="en-US" sz="2000" dirty="0">
                <a:sym typeface="+mn-ea"/>
              </a:rPr>
              <a:t>鞠志广</a:t>
            </a:r>
            <a:r>
              <a:rPr lang="en-US" altLang="zh-CN" sz="2000" dirty="0">
                <a:sym typeface="+mn-ea"/>
              </a:rPr>
              <a:t>13151424140</a:t>
            </a:r>
            <a:endParaRPr lang="en-US" altLang="zh-CN" sz="2000" dirty="0"/>
          </a:p>
          <a:p>
            <a:endParaRPr lang="zh-CN" altLang="en-US" sz="2000" dirty="0"/>
          </a:p>
          <a:p>
            <a:endParaRPr lang="en-US" altLang="zh-CN" sz="2000" dirty="0"/>
          </a:p>
        </p:txBody>
      </p:sp>
      <p:sp>
        <p:nvSpPr>
          <p:cNvPr id="13" name="Title 1"/>
          <p:cNvSpPr txBox="1"/>
          <p:nvPr/>
        </p:nvSpPr>
        <p:spPr bwMode="auto">
          <a:xfrm>
            <a:off x="220345" y="1491615"/>
            <a:ext cx="8740775" cy="1549400"/>
          </a:xfrm>
          <a:prstGeom prst="rect">
            <a:avLst/>
          </a:prstGeom>
          <a:noFill/>
          <a:ln w="9525">
            <a:noFill/>
            <a:miter lim="800000"/>
          </a:ln>
        </p:spPr>
        <p:txBody>
          <a:bodyPr vert="horz" wrap="square" lIns="0" tIns="0" rIns="0" bIns="0" numCol="1" anchor="t" anchorCtr="0" compatLnSpc="1">
            <a:noAutofit/>
          </a:bodyPr>
          <a:lstStyle>
            <a:lvl1pPr algn="l" defTabSz="457200" rtl="0" eaLnBrk="1" latinLnBrk="0" hangingPunct="1">
              <a:lnSpc>
                <a:spcPct val="100000"/>
              </a:lnSpc>
              <a:spcBef>
                <a:spcPct val="0"/>
              </a:spcBef>
              <a:buNone/>
              <a:defRPr sz="3200" b="1" i="0"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gn="ctr"/>
            <a:r>
              <a:rPr lang="en-US" altLang="zh-CN" sz="4400" b="0" dirty="0" smtClean="0">
                <a:sym typeface="+mn-ea"/>
              </a:rPr>
              <a:t>  </a:t>
            </a:r>
            <a:r>
              <a:rPr lang="zh-CN" altLang="en-US" sz="4400" b="0" dirty="0" smtClean="0">
                <a:sym typeface="+mn-ea"/>
              </a:rPr>
              <a:t>为谷云</a:t>
            </a:r>
            <a:endParaRPr lang="zh-CN" altLang="en-US" sz="4400" b="0" dirty="0" smtClean="0">
              <a:sym typeface="+mn-ea"/>
            </a:endParaRPr>
          </a:p>
          <a:p>
            <a:pPr algn="ctr"/>
            <a:r>
              <a:rPr lang="en-US" altLang="zh-CN" sz="4400" b="0" dirty="0" smtClean="0">
                <a:sym typeface="+mn-ea"/>
              </a:rPr>
              <a:t>CRM</a:t>
            </a:r>
            <a:r>
              <a:rPr lang="zh-CN" altLang="en-US" sz="4400" b="0" dirty="0" smtClean="0">
                <a:sym typeface="+mn-ea"/>
              </a:rPr>
              <a:t>管理【星辰版】</a:t>
            </a:r>
            <a:r>
              <a:rPr lang="en-US" altLang="zh-CN" sz="4400" b="0" dirty="0" smtClean="0">
                <a:sym typeface="+mn-ea"/>
              </a:rPr>
              <a:t>-</a:t>
            </a:r>
            <a:r>
              <a:rPr sz="4400" b="0" dirty="0" smtClean="0">
                <a:sym typeface="+mn-ea"/>
              </a:rPr>
              <a:t>解决方案</a:t>
            </a:r>
            <a:endParaRPr lang="en-US" altLang="zh-CN" sz="4400" b="0" dirty="0" smtClean="0">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右箭头 4"/>
          <p:cNvSpPr/>
          <p:nvPr/>
        </p:nvSpPr>
        <p:spPr>
          <a:xfrm>
            <a:off x="1619672" y="1668341"/>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6" name="圆角矩形 5"/>
          <p:cNvSpPr/>
          <p:nvPr/>
        </p:nvSpPr>
        <p:spPr>
          <a:xfrm>
            <a:off x="3995936" y="4035439"/>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终止</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9" name="圆角矩形 8"/>
          <p:cNvSpPr/>
          <p:nvPr/>
        </p:nvSpPr>
        <p:spPr>
          <a:xfrm>
            <a:off x="4155820" y="1572022"/>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批阅</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4155820" y="2498515"/>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拆解为任务</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12" name="右箭头 11"/>
          <p:cNvSpPr/>
          <p:nvPr/>
        </p:nvSpPr>
        <p:spPr>
          <a:xfrm>
            <a:off x="3455876" y="1589963"/>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3" name="右箭头 12"/>
          <p:cNvSpPr/>
          <p:nvPr/>
        </p:nvSpPr>
        <p:spPr>
          <a:xfrm rot="20577351">
            <a:off x="3349418" y="2053798"/>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6" name="右箭头 15"/>
          <p:cNvSpPr/>
          <p:nvPr/>
        </p:nvSpPr>
        <p:spPr>
          <a:xfrm rot="986585">
            <a:off x="3578710" y="1165385"/>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8" name="流程图: 数据 17"/>
          <p:cNvSpPr/>
          <p:nvPr/>
        </p:nvSpPr>
        <p:spPr>
          <a:xfrm>
            <a:off x="5724128" y="3293157"/>
            <a:ext cx="1224136"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生成新任务</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2" name="右箭头 21"/>
          <p:cNvSpPr/>
          <p:nvPr/>
        </p:nvSpPr>
        <p:spPr>
          <a:xfrm>
            <a:off x="5364088" y="2621721"/>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23" name="流程图: 数据 22"/>
          <p:cNvSpPr/>
          <p:nvPr/>
        </p:nvSpPr>
        <p:spPr>
          <a:xfrm>
            <a:off x="2555776" y="91873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计划新增</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4" name="右箭头 23"/>
          <p:cNvSpPr/>
          <p:nvPr/>
        </p:nvSpPr>
        <p:spPr>
          <a:xfrm rot="5400000">
            <a:off x="4524334" y="2143825"/>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26" name="云形标注 25"/>
          <p:cNvSpPr/>
          <p:nvPr/>
        </p:nvSpPr>
        <p:spPr>
          <a:xfrm>
            <a:off x="1911359" y="3063089"/>
            <a:ext cx="1727995" cy="834577"/>
          </a:xfrm>
          <a:prstGeom prst="cloudCallout">
            <a:avLst>
              <a:gd name="adj1" fmla="val 80229"/>
              <a:gd name="adj2" fmla="val -169127"/>
            </a:avLst>
          </a:prstGeom>
          <a:noFill/>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工作计划的批阅是协作分享的传阅和分享</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463321" y="1412969"/>
            <a:ext cx="892291" cy="797481"/>
            <a:chOff x="6920069" y="1989033"/>
            <a:chExt cx="892291" cy="797481"/>
          </a:xfrm>
        </p:grpSpPr>
        <p:pic>
          <p:nvPicPr>
            <p:cNvPr id="28"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6928848" y="1989033"/>
              <a:ext cx="883512" cy="510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920069" y="2526164"/>
              <a:ext cx="892291" cy="260350"/>
            </a:xfrm>
            <a:prstGeom prst="rect">
              <a:avLst/>
            </a:prstGeom>
            <a:noFill/>
          </p:spPr>
          <p:txBody>
            <a:bodyPr wrap="square"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业务人员</a:t>
              </a:r>
              <a:endParaRPr lang="zh-CN" altLang="en-US" sz="1100" b="1" dirty="0" smtClean="0">
                <a:solidFill>
                  <a:schemeClr val="bg1"/>
                </a:solidFill>
                <a:latin typeface="微软雅黑" panose="020B0503020204020204" pitchFamily="34" charset="-122"/>
                <a:ea typeface="微软雅黑" panose="020B0503020204020204" pitchFamily="34" charset="-122"/>
              </a:endParaRPr>
            </a:p>
          </p:txBody>
        </p:sp>
      </p:grpSp>
      <p:sp>
        <p:nvSpPr>
          <p:cNvPr id="34" name="流程图: 数据 33"/>
          <p:cNvSpPr/>
          <p:nvPr/>
        </p:nvSpPr>
        <p:spPr>
          <a:xfrm>
            <a:off x="2339752" y="145390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uFillTx/>
                <a:latin typeface="微软雅黑" panose="020B0503020204020204" pitchFamily="34" charset="-122"/>
                <a:ea typeface="微软雅黑" panose="020B0503020204020204" pitchFamily="34" charset="-122"/>
              </a:rPr>
              <a:t>日计划</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35" name="流程图: 数据 34"/>
          <p:cNvSpPr/>
          <p:nvPr/>
        </p:nvSpPr>
        <p:spPr>
          <a:xfrm>
            <a:off x="2089278" y="1989516"/>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月计划</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pic>
        <p:nvPicPr>
          <p:cNvPr id="40" name="图片 39" descr="{D00CAB4F-0E29-4DC1-B13D-425D92D7F5C8}_03.png"/>
          <p:cNvPicPr>
            <a:picLocks noChangeAspect="1"/>
          </p:cNvPicPr>
          <p:nvPr/>
        </p:nvPicPr>
        <p:blipFill>
          <a:blip r:embed="rId2" cstate="print"/>
          <a:stretch>
            <a:fillRect/>
          </a:stretch>
        </p:blipFill>
        <p:spPr>
          <a:xfrm>
            <a:off x="7370034" y="920023"/>
            <a:ext cx="390525" cy="673100"/>
          </a:xfrm>
          <a:prstGeom prst="rect">
            <a:avLst/>
          </a:prstGeom>
        </p:spPr>
      </p:pic>
      <p:sp>
        <p:nvSpPr>
          <p:cNvPr id="41" name="TextBox 40"/>
          <p:cNvSpPr txBox="1"/>
          <p:nvPr/>
        </p:nvSpPr>
        <p:spPr>
          <a:xfrm>
            <a:off x="7399257" y="1646697"/>
            <a:ext cx="929898" cy="275590"/>
          </a:xfrm>
          <a:prstGeom prst="rect">
            <a:avLst/>
          </a:prstGeom>
          <a:noFill/>
        </p:spPr>
        <p:txBody>
          <a:bodyPr wrap="square" rtlCol="0">
            <a:spAutoFit/>
          </a:bodyPr>
          <a:lstStyle/>
          <a:p>
            <a:r>
              <a:rPr lang="zh-CN" altLang="en-US" sz="1200" dirty="0" smtClean="0">
                <a:solidFill>
                  <a:schemeClr val="bg1"/>
                </a:solidFill>
              </a:rPr>
              <a:t>业务主管</a:t>
            </a:r>
            <a:endParaRPr lang="zh-CN" altLang="en-US" sz="1200" dirty="0" smtClean="0">
              <a:solidFill>
                <a:schemeClr val="bg1"/>
              </a:solidFill>
            </a:endParaRPr>
          </a:p>
        </p:txBody>
      </p:sp>
      <p:sp>
        <p:nvSpPr>
          <p:cNvPr id="46" name="右箭头 45"/>
          <p:cNvSpPr/>
          <p:nvPr/>
        </p:nvSpPr>
        <p:spPr>
          <a:xfrm rot="5400000">
            <a:off x="6210153" y="3014262"/>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48" name="圆角矩形 47"/>
          <p:cNvSpPr/>
          <p:nvPr/>
        </p:nvSpPr>
        <p:spPr>
          <a:xfrm>
            <a:off x="5868144" y="2502910"/>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任务指派</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5711388" y="4012447"/>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任务执行</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50" name="圆角矩形 49"/>
          <p:cNvSpPr/>
          <p:nvPr/>
        </p:nvSpPr>
        <p:spPr>
          <a:xfrm>
            <a:off x="7452320" y="4024837"/>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完成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2" name="右箭头 51"/>
          <p:cNvSpPr/>
          <p:nvPr/>
        </p:nvSpPr>
        <p:spPr>
          <a:xfrm>
            <a:off x="6948264" y="4122305"/>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3" name="右箭头 52"/>
          <p:cNvSpPr/>
          <p:nvPr/>
        </p:nvSpPr>
        <p:spPr>
          <a:xfrm rot="10800000">
            <a:off x="5220072" y="4132907"/>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4" name="右箭头 53"/>
          <p:cNvSpPr/>
          <p:nvPr/>
        </p:nvSpPr>
        <p:spPr>
          <a:xfrm rot="5400000">
            <a:off x="6158249" y="3800922"/>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5" name="圆角矩形 54"/>
          <p:cNvSpPr/>
          <p:nvPr/>
        </p:nvSpPr>
        <p:spPr>
          <a:xfrm>
            <a:off x="7452320" y="3318604"/>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返工</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6" name="右箭头 55"/>
          <p:cNvSpPr/>
          <p:nvPr/>
        </p:nvSpPr>
        <p:spPr>
          <a:xfrm rot="5400000">
            <a:off x="7627048" y="3800131"/>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8" name="右箭头 57"/>
          <p:cNvSpPr/>
          <p:nvPr/>
        </p:nvSpPr>
        <p:spPr>
          <a:xfrm rot="5400000" flipH="1">
            <a:off x="8124648" y="3780911"/>
            <a:ext cx="252258"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9" name="圆角矩形 58"/>
          <p:cNvSpPr/>
          <p:nvPr/>
        </p:nvSpPr>
        <p:spPr>
          <a:xfrm>
            <a:off x="6199544" y="1563997"/>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实际工作总结</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60" name="右箭头 59"/>
          <p:cNvSpPr/>
          <p:nvPr/>
        </p:nvSpPr>
        <p:spPr>
          <a:xfrm>
            <a:off x="5544108" y="1669489"/>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2" name="标题 1"/>
          <p:cNvSpPr/>
          <p:nvPr>
            <p:ph type="title"/>
          </p:nvPr>
        </p:nvSpPr>
        <p:spPr/>
        <p:txBody>
          <a:bodyPr>
            <a:normAutofit fontScale="90000"/>
          </a:bodyPr>
          <a:p>
            <a:r>
              <a:rPr lang="zh-CN" altLang="en-US"/>
              <a:t>日程安排流程</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843530" y="666115"/>
            <a:ext cx="6199505" cy="3293745"/>
          </a:xfrm>
          <a:prstGeom prst="rect">
            <a:avLst/>
          </a:prstGeom>
        </p:spPr>
      </p:pic>
      <p:sp>
        <p:nvSpPr>
          <p:cNvPr id="3" name="标题 2"/>
          <p:cNvSpPr>
            <a:spLocks noGrp="1"/>
          </p:cNvSpPr>
          <p:nvPr>
            <p:ph type="title"/>
          </p:nvPr>
        </p:nvSpPr>
        <p:spPr/>
        <p:txBody>
          <a:bodyPr>
            <a:normAutofit fontScale="90000"/>
          </a:bodyPr>
          <a:lstStyle/>
          <a:p>
            <a:r>
              <a:rPr lang="zh-CN" altLang="en-US" sz="2400" dirty="0"/>
              <a:t>日程</a:t>
            </a:r>
            <a:r>
              <a:rPr lang="zh-CN" altLang="en-US" sz="2400" dirty="0" smtClean="0"/>
              <a:t>管理</a:t>
            </a:r>
            <a:r>
              <a:rPr lang="en-US" altLang="zh-CN" sz="2400" dirty="0" smtClean="0"/>
              <a:t>-</a:t>
            </a:r>
            <a:r>
              <a:rPr lang="zh-CN" altLang="en-US" sz="2400" dirty="0" smtClean="0"/>
              <a:t>工作计划</a:t>
            </a:r>
            <a:r>
              <a:rPr lang="en-US" altLang="zh-CN" sz="2400" dirty="0" smtClean="0"/>
              <a:t>&amp;</a:t>
            </a:r>
            <a:r>
              <a:rPr lang="zh-CN" altLang="en-US" sz="2400" dirty="0" smtClean="0"/>
              <a:t>总结</a:t>
            </a:r>
            <a:endParaRPr lang="zh-CN" altLang="en-US" sz="2400" dirty="0"/>
          </a:p>
        </p:txBody>
      </p:sp>
      <p:sp>
        <p:nvSpPr>
          <p:cNvPr id="13" name="TextBox 12" descr="7b0a20202020227461726765744964223a202270726f636573734f6e6c696e6554657874426f78220a7d0a"/>
          <p:cNvSpPr txBox="1">
            <a:spLocks noChangeArrowheads="1"/>
          </p:cNvSpPr>
          <p:nvPr/>
        </p:nvSpPr>
        <p:spPr bwMode="auto">
          <a:xfrm>
            <a:off x="108120" y="1131474"/>
            <a:ext cx="2643236" cy="1714500"/>
          </a:xfrm>
          <a:prstGeom prst="rect">
            <a:avLst/>
          </a:prstGeom>
          <a:noFill/>
          <a:ln w="9525">
            <a:noFill/>
            <a:miter lim="800000"/>
          </a:ln>
        </p:spPr>
        <p:txBody>
          <a:bodyPr wrap="square">
            <a:spAutoFit/>
          </a:bodyPr>
          <a:lstStyle/>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支持多种计划类型的工作计划的建立和上个工作计划的总结；</a:t>
            </a: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支持工作计划的批阅功能不局限于上级领导，可随机指定批阅用户；</a:t>
            </a: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支持工作计划拆解为具体的活动事项；</a:t>
            </a: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支持实际工作数据的统计</a:t>
            </a: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a:p>
            <a:pPr marL="92075" indent="-228600" fontAlgn="t">
              <a:lnSpc>
                <a:spcPct val="120000"/>
              </a:lnSpc>
              <a:buClr>
                <a:srgbClr val="0066CC"/>
              </a:buClr>
              <a:defRPr/>
            </a:pP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4" name="TextBox 13"/>
          <p:cNvSpPr txBox="1">
            <a:spLocks noChangeArrowheads="1"/>
          </p:cNvSpPr>
          <p:nvPr/>
        </p:nvSpPr>
        <p:spPr bwMode="auto">
          <a:xfrm>
            <a:off x="107840" y="3291624"/>
            <a:ext cx="2500313" cy="1266190"/>
          </a:xfrm>
          <a:prstGeom prst="rect">
            <a:avLst/>
          </a:prstGeom>
          <a:noFill/>
          <a:ln w="9525">
            <a:noFill/>
            <a:miter lim="800000"/>
          </a:ln>
        </p:spPr>
        <p:txBody>
          <a:bodyPr wrap="square">
            <a:spAutoFit/>
          </a:bodyPr>
          <a:lstStyle/>
          <a:p>
            <a:pPr indent="342900" algn="l" defTabSz="457200">
              <a:lnSpc>
                <a:spcPct val="100000"/>
              </a:lnSpc>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企业根据管理习惯定义工作计划类型，工作计划也可随机指派批阅用户。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a:lnSpc>
                <a:spcPct val="100000"/>
              </a:lnSpc>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工作成果和计划可进行对比分析。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endParaRPr lang="en-US" altLang="zh-CN" sz="1400" dirty="0" smtClean="0">
              <a:latin typeface="微软雅黑" panose="020B0503020204020204" pitchFamily="34" charset="-122"/>
              <a:ea typeface="微软雅黑" panose="020B0503020204020204" pitchFamily="34" charset="-122"/>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特性介绍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271589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2828925" y="987425"/>
            <a:ext cx="6214110" cy="3301365"/>
          </a:xfrm>
          <a:prstGeom prst="rect">
            <a:avLst/>
          </a:prstGeom>
        </p:spPr>
      </p:pic>
      <p:pic>
        <p:nvPicPr>
          <p:cNvPr id="10" name="图片 9"/>
          <p:cNvPicPr>
            <a:picLocks noChangeAspect="1"/>
          </p:cNvPicPr>
          <p:nvPr/>
        </p:nvPicPr>
        <p:blipFill>
          <a:blip r:embed="rId3"/>
          <a:stretch>
            <a:fillRect/>
          </a:stretch>
        </p:blipFill>
        <p:spPr>
          <a:xfrm>
            <a:off x="2828925" y="1287145"/>
            <a:ext cx="6278245" cy="3335655"/>
          </a:xfrm>
          <a:prstGeom prst="rect">
            <a:avLst/>
          </a:prstGeom>
        </p:spPr>
      </p:pic>
      <p:pic>
        <p:nvPicPr>
          <p:cNvPr id="11" name="图片 10"/>
          <p:cNvPicPr>
            <a:picLocks noChangeAspect="1"/>
          </p:cNvPicPr>
          <p:nvPr/>
        </p:nvPicPr>
        <p:blipFill>
          <a:blip r:embed="rId4"/>
          <a:stretch>
            <a:fillRect/>
          </a:stretch>
        </p:blipFill>
        <p:spPr>
          <a:xfrm>
            <a:off x="2828925" y="1563370"/>
            <a:ext cx="6278245" cy="3335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sz="2400" smtClean="0">
                <a:sym typeface="+mn-ea"/>
              </a:rPr>
              <a:t>日程管理</a:t>
            </a:r>
            <a:r>
              <a:rPr lang="en-US" altLang="zh-CN" sz="2400" smtClean="0">
                <a:sym typeface="+mn-ea"/>
              </a:rPr>
              <a:t>-</a:t>
            </a:r>
            <a:r>
              <a:rPr sz="2400" smtClean="0">
                <a:sym typeface="+mn-ea"/>
              </a:rPr>
              <a:t>任务</a:t>
            </a:r>
            <a:r>
              <a:rPr sz="2400" smtClean="0">
                <a:sym typeface="+mn-ea"/>
              </a:rPr>
              <a:t>管理</a:t>
            </a:r>
            <a:endParaRPr lang="zh-CN" altLang="en-US" sz="2400" dirty="0"/>
          </a:p>
        </p:txBody>
      </p:sp>
      <p:sp>
        <p:nvSpPr>
          <p:cNvPr id="14" name="TextBox 13"/>
          <p:cNvSpPr txBox="1">
            <a:spLocks noChangeArrowheads="1"/>
          </p:cNvSpPr>
          <p:nvPr/>
        </p:nvSpPr>
        <p:spPr bwMode="auto">
          <a:xfrm>
            <a:off x="107315" y="3363595"/>
            <a:ext cx="2707005" cy="1641475"/>
          </a:xfrm>
          <a:prstGeom prst="rect">
            <a:avLst/>
          </a:prstGeom>
          <a:noFill/>
          <a:ln w="9525">
            <a:noFill/>
            <a:miter lim="800000"/>
          </a:ln>
        </p:spPr>
        <p:txBody>
          <a:bodyPr wrap="square">
            <a:spAutoFit/>
          </a:bodyPr>
          <a:lstStyle/>
          <a:p>
            <a:pPr lvl="0" indent="342900" algn="l" defTabSz="457200">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任务</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作为工作计划的最小执行单位，是所有的工作计划能够通过活动进行跟踪执行，提升业务员的工作效率，便于管理者跟踪。</a:t>
            </a:r>
            <a:endParaRPr lang="zh-CN" altLang="en-US" sz="1200" dirty="0" smtClean="0">
              <a:solidFill>
                <a:schemeClr val="bg1"/>
              </a:solidFill>
              <a:uFillTx/>
              <a:latin typeface="微软雅黑" panose="020B0503020204020204" pitchFamily="34" charset="-122"/>
              <a:ea typeface="微软雅黑" panose="020B0503020204020204" pitchFamily="34" charset="-122"/>
              <a:sym typeface="+mn-ea"/>
            </a:endParaRPr>
          </a:p>
          <a:p>
            <a:pPr lvl="0" indent="342900" algn="l" defTabSz="457200">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任务</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作为客户的最小接触事件，是所有的工作能精细化，提升客户满意度</a:t>
            </a:r>
            <a:endParaRPr lang="zh-CN" altLang="en-US" sz="1200" dirty="0" smtClean="0">
              <a:solidFill>
                <a:schemeClr val="bg1"/>
              </a:solidFill>
              <a:uFillTx/>
              <a:latin typeface="微软雅黑" panose="020B0503020204020204" pitchFamily="34" charset="-122"/>
              <a:ea typeface="微软雅黑" panose="020B0503020204020204" pitchFamily="34" charset="-122"/>
              <a:sym typeface="+mn-ea"/>
            </a:endParaRPr>
          </a:p>
          <a:p>
            <a:pPr lvl="0" indent="342900" algn="l" defTabSz="457200">
              <a:spcBef>
                <a:spcPct val="20000"/>
              </a:spcBef>
              <a:buClr>
                <a:srgbClr val="FF6600"/>
              </a:buClr>
              <a:buSzTx/>
              <a:buFont typeface="Wingdings" panose="05000000000000000000" pitchFamily="2" charset="2"/>
              <a:buChar char="n"/>
            </a:pPr>
            <a:endParaRPr lang="zh-CN" altLang="en-US" sz="1200" dirty="0" smtClean="0">
              <a:solidFill>
                <a:schemeClr val="bg1"/>
              </a:solidFill>
              <a:uFillTx/>
              <a:latin typeface="微软雅黑" panose="020B0503020204020204" pitchFamily="34" charset="-122"/>
              <a:ea typeface="微软雅黑" panose="020B0503020204020204" pitchFamily="34" charset="-122"/>
              <a:sym typeface="+mn-ea"/>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278765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TextBox 12" descr="7b0a20202020227461726765744964223a202270726f636573734f6e6c696e6554657874426f78220a7d0a"/>
          <p:cNvSpPr txBox="1">
            <a:spLocks noChangeArrowheads="1"/>
          </p:cNvSpPr>
          <p:nvPr/>
        </p:nvSpPr>
        <p:spPr bwMode="auto">
          <a:xfrm>
            <a:off x="107950" y="1131570"/>
            <a:ext cx="2897505" cy="1972310"/>
          </a:xfrm>
          <a:prstGeom prst="rect">
            <a:avLst/>
          </a:prstGeom>
          <a:noFill/>
          <a:ln w="9525">
            <a:noFill/>
            <a:miter lim="800000"/>
          </a:ln>
        </p:spPr>
        <p:txBody>
          <a:bodyPr wrap="square">
            <a:spAutoFit/>
          </a:bodyPr>
          <a:p>
            <a:pPr indent="342900" algn="l" defTabSz="457200">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支持任务的协作分配；</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任务</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的指派；</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任务</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的执行过程跟进；</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支持指派生成的新</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任务</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的信息更新到主</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任务</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a:spcBef>
                <a:spcPct val="2000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任务</a:t>
            </a: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的计划开始时间预警和计划完成时间预警；</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a:p>
            <a:pPr marL="92075" indent="-228600" fontAlgn="t">
              <a:lnSpc>
                <a:spcPct val="120000"/>
              </a:lnSpc>
              <a:buClr>
                <a:srgbClr val="0066CC"/>
              </a:buClr>
              <a:defRPr/>
            </a:pP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2915285" y="627380"/>
            <a:ext cx="6078855" cy="3228975"/>
          </a:xfrm>
          <a:prstGeom prst="rect">
            <a:avLst/>
          </a:prstGeom>
        </p:spPr>
      </p:pic>
      <p:pic>
        <p:nvPicPr>
          <p:cNvPr id="11" name="图片 10"/>
          <p:cNvPicPr>
            <a:picLocks noChangeAspect="1"/>
          </p:cNvPicPr>
          <p:nvPr/>
        </p:nvPicPr>
        <p:blipFill>
          <a:blip r:embed="rId2"/>
          <a:stretch>
            <a:fillRect/>
          </a:stretch>
        </p:blipFill>
        <p:spPr>
          <a:xfrm>
            <a:off x="2915285" y="1131570"/>
            <a:ext cx="6106160" cy="3244215"/>
          </a:xfrm>
          <a:prstGeom prst="rect">
            <a:avLst/>
          </a:prstGeom>
        </p:spPr>
      </p:pic>
      <p:pic>
        <p:nvPicPr>
          <p:cNvPr id="13" name="图片 12"/>
          <p:cNvPicPr>
            <a:picLocks noChangeAspect="1"/>
          </p:cNvPicPr>
          <p:nvPr/>
        </p:nvPicPr>
        <p:blipFill>
          <a:blip r:embed="rId3"/>
          <a:stretch>
            <a:fillRect/>
          </a:stretch>
        </p:blipFill>
        <p:spPr>
          <a:xfrm>
            <a:off x="2915285" y="1347470"/>
            <a:ext cx="6178550" cy="3282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116455" y="0"/>
            <a:ext cx="4687570" cy="465455"/>
          </a:xfrm>
        </p:spPr>
        <p:txBody>
          <a:bodyPr>
            <a:normAutofit fontScale="90000"/>
          </a:bodyPr>
          <a:lstStyle/>
          <a:p>
            <a:r>
              <a:rPr lang="zh-CN" altLang="en-US" dirty="0"/>
              <a:t>应用流程介绍</a:t>
            </a:r>
            <a:r>
              <a:rPr lang="en-US" altLang="zh-CN" dirty="0" smtClean="0"/>
              <a:t>-</a:t>
            </a:r>
            <a:r>
              <a:rPr lang="zh-CN" altLang="en-US" dirty="0"/>
              <a:t>客户</a:t>
            </a:r>
            <a:r>
              <a:rPr lang="zh-CN" altLang="en-US" dirty="0" smtClean="0"/>
              <a:t>管理流程</a:t>
            </a:r>
            <a:endParaRPr lang="zh-CN" altLang="en-US" dirty="0"/>
          </a:p>
        </p:txBody>
      </p:sp>
      <p:sp>
        <p:nvSpPr>
          <p:cNvPr id="4" name="圆角矩形 3"/>
          <p:cNvSpPr/>
          <p:nvPr/>
        </p:nvSpPr>
        <p:spPr>
          <a:xfrm>
            <a:off x="1973505" y="1726930"/>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撞单分析</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5" name="右箭头 4"/>
          <p:cNvSpPr/>
          <p:nvPr/>
        </p:nvSpPr>
        <p:spPr>
          <a:xfrm>
            <a:off x="1547664" y="1059637"/>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6" name="圆角矩形 5"/>
          <p:cNvSpPr/>
          <p:nvPr/>
        </p:nvSpPr>
        <p:spPr>
          <a:xfrm>
            <a:off x="3599892" y="1709857"/>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线索转化</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6595670" y="2563798"/>
            <a:ext cx="856667"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客户跟踪</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12" name="右箭头 11"/>
          <p:cNvSpPr/>
          <p:nvPr/>
        </p:nvSpPr>
        <p:spPr>
          <a:xfrm>
            <a:off x="4644008" y="2657748"/>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5" name="圆角矩形 14"/>
          <p:cNvSpPr/>
          <p:nvPr/>
        </p:nvSpPr>
        <p:spPr>
          <a:xfrm>
            <a:off x="5148064" y="2558443"/>
            <a:ext cx="831546"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客户撞单</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23" name="流程图: 数据 22"/>
          <p:cNvSpPr/>
          <p:nvPr/>
        </p:nvSpPr>
        <p:spPr>
          <a:xfrm>
            <a:off x="2043255" y="91873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线索新增</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4" name="右箭头 23"/>
          <p:cNvSpPr/>
          <p:nvPr/>
        </p:nvSpPr>
        <p:spPr>
          <a:xfrm rot="5400000">
            <a:off x="2393891" y="1445010"/>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25" name="云形标注 24"/>
          <p:cNvSpPr/>
          <p:nvPr/>
        </p:nvSpPr>
        <p:spPr>
          <a:xfrm>
            <a:off x="171084" y="2772501"/>
            <a:ext cx="1872207" cy="792088"/>
          </a:xfrm>
          <a:prstGeom prst="cloudCallout">
            <a:avLst>
              <a:gd name="adj1" fmla="val -8384"/>
              <a:gd name="adj2" fmla="val -185782"/>
            </a:avLst>
          </a:prstGeom>
          <a:noFill/>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业务员通过各种渠道挖掘线索，然后转化为客户和商机等重要资源数据</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463321" y="783232"/>
            <a:ext cx="892291" cy="797481"/>
            <a:chOff x="6920069" y="1989033"/>
            <a:chExt cx="892291" cy="797481"/>
          </a:xfrm>
        </p:grpSpPr>
        <p:pic>
          <p:nvPicPr>
            <p:cNvPr id="28"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6928848" y="1989033"/>
              <a:ext cx="883512" cy="510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920069" y="2526164"/>
              <a:ext cx="892291" cy="260350"/>
            </a:xfrm>
            <a:prstGeom prst="rect">
              <a:avLst/>
            </a:prstGeom>
            <a:noFill/>
          </p:spPr>
          <p:txBody>
            <a:bodyPr wrap="square"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业务人员</a:t>
              </a:r>
              <a:endParaRPr lang="zh-CN" altLang="en-US" sz="1100" b="1" dirty="0" smtClean="0">
                <a:solidFill>
                  <a:schemeClr val="bg1"/>
                </a:solidFill>
                <a:latin typeface="微软雅黑" panose="020B0503020204020204" pitchFamily="34" charset="-122"/>
                <a:ea typeface="微软雅黑" panose="020B0503020204020204" pitchFamily="34" charset="-122"/>
              </a:endParaRPr>
            </a:p>
          </p:txBody>
        </p:sp>
      </p:grpSp>
      <p:sp>
        <p:nvSpPr>
          <p:cNvPr id="30" name="右箭头 29"/>
          <p:cNvSpPr/>
          <p:nvPr/>
        </p:nvSpPr>
        <p:spPr>
          <a:xfrm rot="5400000">
            <a:off x="4079359" y="2189608"/>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33" name="右箭头 32"/>
          <p:cNvSpPr/>
          <p:nvPr/>
        </p:nvSpPr>
        <p:spPr>
          <a:xfrm rot="8508499">
            <a:off x="6166103" y="3598631"/>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34" name="流程图: 数据 33"/>
          <p:cNvSpPr/>
          <p:nvPr/>
        </p:nvSpPr>
        <p:spPr>
          <a:xfrm>
            <a:off x="3635896" y="2499744"/>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潜在客户</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35" name="流程图: 数据 34"/>
          <p:cNvSpPr/>
          <p:nvPr/>
        </p:nvSpPr>
        <p:spPr>
          <a:xfrm>
            <a:off x="3743908" y="939114"/>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商机</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3635896" y="4706437"/>
            <a:ext cx="929898" cy="276999"/>
          </a:xfrm>
          <a:prstGeom prst="rect">
            <a:avLst/>
          </a:prstGeom>
          <a:noFill/>
        </p:spPr>
        <p:txBody>
          <a:bodyPr wrap="square" rtlCol="0">
            <a:spAutoFit/>
          </a:bodyPr>
          <a:lstStyle/>
          <a:p>
            <a:r>
              <a:rPr lang="en-US" altLang="zh-CN" sz="1200" dirty="0" smtClean="0"/>
              <a:t>ERP</a:t>
            </a:r>
            <a:r>
              <a:rPr lang="zh-CN" altLang="en-US" sz="1200" dirty="0" smtClean="0"/>
              <a:t>业务员</a:t>
            </a:r>
            <a:endParaRPr lang="zh-CN" altLang="en-US" sz="1200" dirty="0"/>
          </a:p>
        </p:txBody>
      </p:sp>
      <p:sp>
        <p:nvSpPr>
          <p:cNvPr id="48" name="右箭头 47"/>
          <p:cNvSpPr/>
          <p:nvPr/>
        </p:nvSpPr>
        <p:spPr>
          <a:xfrm rot="5400000" flipH="1">
            <a:off x="4055562" y="1433616"/>
            <a:ext cx="24732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49" name="右箭头 48"/>
          <p:cNvSpPr/>
          <p:nvPr/>
        </p:nvSpPr>
        <p:spPr>
          <a:xfrm>
            <a:off x="3163358" y="1824397"/>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0" name="流程图: 数据 49"/>
          <p:cNvSpPr/>
          <p:nvPr/>
        </p:nvSpPr>
        <p:spPr>
          <a:xfrm>
            <a:off x="5256076" y="1680819"/>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联系人</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51" name="右箭头 50"/>
          <p:cNvSpPr/>
          <p:nvPr/>
        </p:nvSpPr>
        <p:spPr>
          <a:xfrm>
            <a:off x="6084168" y="2643771"/>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2" name="圆角矩形 51"/>
          <p:cNvSpPr/>
          <p:nvPr/>
        </p:nvSpPr>
        <p:spPr>
          <a:xfrm>
            <a:off x="6595670" y="3300214"/>
            <a:ext cx="856667"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客户合并</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53" name="圆角矩形 52"/>
          <p:cNvSpPr/>
          <p:nvPr/>
        </p:nvSpPr>
        <p:spPr>
          <a:xfrm>
            <a:off x="7963841" y="3300214"/>
            <a:ext cx="856667"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客户转交易</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54" name="右箭头 53"/>
          <p:cNvSpPr/>
          <p:nvPr/>
        </p:nvSpPr>
        <p:spPr>
          <a:xfrm rot="5400000">
            <a:off x="6897541" y="3021789"/>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5" name="右箭头 54"/>
          <p:cNvSpPr/>
          <p:nvPr/>
        </p:nvSpPr>
        <p:spPr>
          <a:xfrm>
            <a:off x="7563335" y="3397682"/>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6" name="右箭头 55"/>
          <p:cNvSpPr/>
          <p:nvPr/>
        </p:nvSpPr>
        <p:spPr>
          <a:xfrm>
            <a:off x="4883314" y="1807323"/>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7" name="圆角矩形 56"/>
          <p:cNvSpPr/>
          <p:nvPr/>
        </p:nvSpPr>
        <p:spPr>
          <a:xfrm>
            <a:off x="4919324" y="3873074"/>
            <a:ext cx="1260140" cy="586377"/>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 name="TextBox 1"/>
          <p:cNvSpPr txBox="1"/>
          <p:nvPr/>
        </p:nvSpPr>
        <p:spPr>
          <a:xfrm>
            <a:off x="4983534" y="3905451"/>
            <a:ext cx="996076" cy="553085"/>
          </a:xfrm>
          <a:prstGeom prst="rect">
            <a:avLst/>
          </a:prstGeom>
          <a:noFill/>
        </p:spPr>
        <p:txBody>
          <a:bodyPr wrap="square" rtlCol="0">
            <a:spAutoFit/>
          </a:bodyP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客户</a:t>
            </a:r>
            <a:r>
              <a:rPr lang="en-US" altLang="zh-CN" sz="1000" dirty="0" smtClean="0">
                <a:solidFill>
                  <a:schemeClr val="bg1"/>
                </a:solidFill>
                <a:latin typeface="微软雅黑" panose="020B0503020204020204" pitchFamily="34" charset="-122"/>
                <a:ea typeface="微软雅黑" panose="020B0503020204020204" pitchFamily="34" charset="-122"/>
              </a:rPr>
              <a:t>360</a:t>
            </a:r>
            <a:r>
              <a:rPr lang="zh-CN" altLang="en-US" sz="1000" dirty="0" smtClean="0">
                <a:solidFill>
                  <a:schemeClr val="bg1"/>
                </a:solidFill>
                <a:latin typeface="微软雅黑" panose="020B0503020204020204" pitchFamily="34" charset="-122"/>
                <a:ea typeface="微软雅黑" panose="020B0503020204020204" pitchFamily="34" charset="-122"/>
              </a:rPr>
              <a:t>视图</a:t>
            </a:r>
            <a:endParaRPr lang="en-US" altLang="zh-CN" sz="100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10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000" dirty="0" smtClean="0">
                <a:solidFill>
                  <a:schemeClr val="bg1"/>
                </a:solidFill>
                <a:latin typeface="微软雅黑" panose="020B0503020204020204" pitchFamily="34" charset="-122"/>
                <a:ea typeface="微软雅黑" panose="020B0503020204020204" pitchFamily="34" charset="-122"/>
              </a:rPr>
              <a:t>客户金字塔</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sz="2400" smtClean="0">
                <a:sym typeface="+mn-ea"/>
              </a:rPr>
              <a:t>客户管理</a:t>
            </a:r>
            <a:r>
              <a:rPr lang="en-US" altLang="zh-CN" sz="2400" smtClean="0">
                <a:sym typeface="+mn-ea"/>
              </a:rPr>
              <a:t>-</a:t>
            </a:r>
            <a:r>
              <a:rPr sz="2400" smtClean="0">
                <a:sym typeface="+mn-ea"/>
              </a:rPr>
              <a:t>线索管理</a:t>
            </a:r>
            <a:endParaRPr lang="zh-CN" altLang="en-US" sz="2400" dirty="0"/>
          </a:p>
        </p:txBody>
      </p:sp>
      <p:sp>
        <p:nvSpPr>
          <p:cNvPr id="14" name="TextBox 13"/>
          <p:cNvSpPr txBox="1">
            <a:spLocks noChangeArrowheads="1"/>
          </p:cNvSpPr>
          <p:nvPr/>
        </p:nvSpPr>
        <p:spPr bwMode="auto">
          <a:xfrm>
            <a:off x="107950" y="3431540"/>
            <a:ext cx="2707005" cy="922020"/>
          </a:xfrm>
          <a:prstGeom prst="rect">
            <a:avLst/>
          </a:prstGeom>
          <a:noFill/>
          <a:ln w="9525">
            <a:noFill/>
            <a:miter lim="800000"/>
          </a:ln>
        </p:spPr>
        <p:txBody>
          <a:bodyPr wrap="square">
            <a:spAutoFit/>
          </a:bodyPr>
          <a:lstStyle/>
          <a:p>
            <a:pPr lvl="0" indent="342900" algn="l" defTabSz="457200"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线索作为真正的销售机会产生前将提供大量的真假不一的信息源，在商业价值链中处于重要地位。</a:t>
            </a:r>
            <a:endParaRPr lang="zh-CN" altLang="en-US" sz="1200" dirty="0" smtClean="0">
              <a:solidFill>
                <a:schemeClr val="bg1"/>
              </a:solidFill>
              <a:uFillTx/>
              <a:latin typeface="微软雅黑" panose="020B0503020204020204" pitchFamily="34" charset="-122"/>
              <a:ea typeface="微软雅黑" panose="020B0503020204020204" pitchFamily="34" charset="-122"/>
              <a:sym typeface="+mn-ea"/>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30029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TextBox 12" descr="7b0a20202020227461726765744964223a202270726f636573734f6e6c696e6554657874426f78220a7d0a"/>
          <p:cNvSpPr txBox="1">
            <a:spLocks noChangeArrowheads="1"/>
          </p:cNvSpPr>
          <p:nvPr/>
        </p:nvSpPr>
        <p:spPr bwMode="auto">
          <a:xfrm>
            <a:off x="107950" y="1131570"/>
            <a:ext cx="3044190" cy="1566545"/>
          </a:xfrm>
          <a:prstGeom prst="rect">
            <a:avLst/>
          </a:prstGeom>
          <a:noFill/>
          <a:ln w="9525">
            <a:noFill/>
            <a:miter lim="800000"/>
          </a:ln>
        </p:spPr>
        <p:txBody>
          <a:bodyPr wrap="square">
            <a:spAutoFit/>
          </a:bodyPr>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支持多渠道线索信息的录入；</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支持线索的转化</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支持线索转化客户、联系人、活动和商机的字段配置；</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支持线索的协作分配</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支持线索的关闭；</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支持线索撞单分析；</a:t>
            </a: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915285" y="627380"/>
            <a:ext cx="6033135" cy="3205480"/>
          </a:xfrm>
          <a:prstGeom prst="rect">
            <a:avLst/>
          </a:prstGeom>
        </p:spPr>
      </p:pic>
      <p:pic>
        <p:nvPicPr>
          <p:cNvPr id="7" name="图片 6"/>
          <p:cNvPicPr>
            <a:picLocks noChangeAspect="1"/>
          </p:cNvPicPr>
          <p:nvPr/>
        </p:nvPicPr>
        <p:blipFill>
          <a:blip r:embed="rId2"/>
          <a:stretch>
            <a:fillRect/>
          </a:stretch>
        </p:blipFill>
        <p:spPr>
          <a:xfrm>
            <a:off x="2915285" y="915670"/>
            <a:ext cx="6129655" cy="3256280"/>
          </a:xfrm>
          <a:prstGeom prst="rect">
            <a:avLst/>
          </a:prstGeom>
        </p:spPr>
      </p:pic>
      <p:pic>
        <p:nvPicPr>
          <p:cNvPr id="8" name="图片 7"/>
          <p:cNvPicPr>
            <a:picLocks noChangeAspect="1"/>
          </p:cNvPicPr>
          <p:nvPr/>
        </p:nvPicPr>
        <p:blipFill>
          <a:blip r:embed="rId3"/>
          <a:stretch>
            <a:fillRect/>
          </a:stretch>
        </p:blipFill>
        <p:spPr>
          <a:xfrm>
            <a:off x="2915285" y="1203960"/>
            <a:ext cx="6158230" cy="3272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sz="2400" smtClean="0">
                <a:sym typeface="+mn-ea"/>
              </a:rPr>
              <a:t>客户管理</a:t>
            </a:r>
            <a:r>
              <a:rPr lang="en-US" altLang="zh-CN" sz="2400" smtClean="0">
                <a:sym typeface="+mn-ea"/>
              </a:rPr>
              <a:t>-</a:t>
            </a:r>
            <a:r>
              <a:rPr sz="2400" smtClean="0">
                <a:sym typeface="+mn-ea"/>
              </a:rPr>
              <a:t>客户</a:t>
            </a:r>
            <a:endParaRPr sz="2400" dirty="0" smtClean="0">
              <a:sym typeface="+mn-ea"/>
            </a:endParaRPr>
          </a:p>
        </p:txBody>
      </p:sp>
      <p:sp>
        <p:nvSpPr>
          <p:cNvPr id="14" name="TextBox 13"/>
          <p:cNvSpPr txBox="1">
            <a:spLocks noChangeArrowheads="1"/>
          </p:cNvSpPr>
          <p:nvPr/>
        </p:nvSpPr>
        <p:spPr bwMode="auto">
          <a:xfrm>
            <a:off x="107315" y="3220085"/>
            <a:ext cx="2707005" cy="1753235"/>
          </a:xfrm>
          <a:prstGeom prst="rect">
            <a:avLst/>
          </a:prstGeom>
          <a:noFill/>
          <a:ln w="9525">
            <a:noFill/>
            <a:miter lim="800000"/>
          </a:ln>
        </p:spPr>
        <p:txBody>
          <a:bodyPr wrap="square">
            <a:spAutoFit/>
          </a:bodyPr>
          <a:lstStyle/>
          <a:p>
            <a:pPr lvl="0" indent="342900" algn="l" defTabSz="457200"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客户的全生命周期管理方式能使客户的价值最大化，多维度的客户数据统计使各个角色用户都能准确及时的掌握客户动态，企业根据这些业务信息能够量身订造服务和营销策略，实现企业经营效益稳步上升。</a:t>
            </a:r>
            <a:endParaRPr lang="zh-CN" altLang="en-US" sz="1200" dirty="0" smtClean="0">
              <a:solidFill>
                <a:schemeClr val="bg1"/>
              </a:solidFill>
              <a:uFillTx/>
              <a:latin typeface="微软雅黑" panose="020B0503020204020204" pitchFamily="34" charset="-122"/>
              <a:ea typeface="微软雅黑" panose="020B0503020204020204" pitchFamily="34" charset="-122"/>
              <a:sym typeface="+mn-ea"/>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278765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TextBox 12" descr="7b0a20202020227461726765744964223a202270726f636573734f6e6c696e6554657874426f78220a7d0a"/>
          <p:cNvSpPr txBox="1">
            <a:spLocks noChangeArrowheads="1"/>
          </p:cNvSpPr>
          <p:nvPr/>
        </p:nvSpPr>
        <p:spPr bwMode="auto">
          <a:xfrm>
            <a:off x="107950" y="1131570"/>
            <a:ext cx="2897505" cy="1476375"/>
          </a:xfrm>
          <a:prstGeom prst="rect">
            <a:avLst/>
          </a:prstGeom>
          <a:noFill/>
          <a:ln w="9525">
            <a:noFill/>
            <a:miter lim="800000"/>
          </a:ln>
        </p:spPr>
        <p:txBody>
          <a:bodyPr wrap="square">
            <a:spAutoFit/>
          </a:bodyPr>
          <a:p>
            <a:pPr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日支持客户基础信息和关系信息的维护；</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支持客户转交易；</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支持客户合并；</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支持客户概览查看；</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支持客户撞单分析</a:t>
            </a: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2813685" y="627380"/>
            <a:ext cx="6223000" cy="3306445"/>
          </a:xfrm>
          <a:prstGeom prst="rect">
            <a:avLst/>
          </a:prstGeom>
        </p:spPr>
      </p:pic>
      <p:pic>
        <p:nvPicPr>
          <p:cNvPr id="9" name="图片 8"/>
          <p:cNvPicPr>
            <a:picLocks noChangeAspect="1"/>
          </p:cNvPicPr>
          <p:nvPr/>
        </p:nvPicPr>
        <p:blipFill>
          <a:blip r:embed="rId3"/>
          <a:stretch>
            <a:fillRect/>
          </a:stretch>
        </p:blipFill>
        <p:spPr>
          <a:xfrm>
            <a:off x="2814320" y="915670"/>
            <a:ext cx="6271260" cy="3331845"/>
          </a:xfrm>
          <a:prstGeom prst="rect">
            <a:avLst/>
          </a:prstGeom>
        </p:spPr>
      </p:pic>
      <p:pic>
        <p:nvPicPr>
          <p:cNvPr id="8" name="图片 7"/>
          <p:cNvPicPr>
            <a:picLocks noChangeAspect="1"/>
          </p:cNvPicPr>
          <p:nvPr/>
        </p:nvPicPr>
        <p:blipFill>
          <a:blip r:embed="rId4"/>
          <a:stretch>
            <a:fillRect/>
          </a:stretch>
        </p:blipFill>
        <p:spPr>
          <a:xfrm>
            <a:off x="2813685" y="2644775"/>
            <a:ext cx="6287135" cy="1872615"/>
          </a:xfrm>
          <a:prstGeom prst="rect">
            <a:avLst/>
          </a:prstGeom>
        </p:spPr>
      </p:pic>
      <p:pic>
        <p:nvPicPr>
          <p:cNvPr id="10" name="图片 9"/>
          <p:cNvPicPr>
            <a:picLocks noChangeAspect="1"/>
          </p:cNvPicPr>
          <p:nvPr/>
        </p:nvPicPr>
        <p:blipFill>
          <a:blip r:embed="rId5"/>
          <a:stretch>
            <a:fillRect/>
          </a:stretch>
        </p:blipFill>
        <p:spPr>
          <a:xfrm>
            <a:off x="2814320" y="1203325"/>
            <a:ext cx="6292850" cy="3343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fontScale="90000"/>
          </a:bodyPr>
          <a:p>
            <a:r>
              <a:rPr smtClean="0">
                <a:sym typeface="+mn-ea"/>
              </a:rPr>
              <a:t>支持全局模糊查询</a:t>
            </a:r>
            <a:endParaRPr lang="zh-CN" altLang="en-US"/>
          </a:p>
        </p:txBody>
      </p:sp>
      <p:sp>
        <p:nvSpPr>
          <p:cNvPr id="14" name="TextBox 13"/>
          <p:cNvSpPr txBox="1">
            <a:spLocks noChangeArrowheads="1"/>
          </p:cNvSpPr>
          <p:nvPr/>
        </p:nvSpPr>
        <p:spPr bwMode="auto">
          <a:xfrm>
            <a:off x="127972" y="1127668"/>
            <a:ext cx="2723333" cy="922020"/>
          </a:xfrm>
          <a:prstGeom prst="rect">
            <a:avLst/>
          </a:prstGeom>
          <a:noFill/>
          <a:ln w="9525">
            <a:noFill/>
            <a:miter lim="800000"/>
          </a:ln>
        </p:spPr>
        <p:txBody>
          <a:bodyPr wrap="square">
            <a:spAutoFit/>
          </a:bodyPr>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空格输入多个查询条件，快速定位所需要的客户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支持按客户标签查询客户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127972" y="3363456"/>
            <a:ext cx="2729516" cy="368300"/>
          </a:xfrm>
          <a:prstGeom prst="rect">
            <a:avLst/>
          </a:prstGeom>
          <a:noFill/>
          <a:ln w="9525">
            <a:noFill/>
            <a:miter lim="800000"/>
          </a:ln>
        </p:spPr>
        <p:txBody>
          <a:bodyPr wrap="square">
            <a:spAutoFit/>
          </a:bodyPr>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快速查询客户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6" name="矩形 5"/>
          <p:cNvSpPr/>
          <p:nvPr/>
        </p:nvSpPr>
        <p:spPr bwMode="auto">
          <a:xfrm>
            <a:off x="127972" y="69977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127972" y="293116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820035" y="699770"/>
            <a:ext cx="6323965" cy="33597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t>客户管理</a:t>
            </a:r>
            <a:r>
              <a:rPr lang="en-US" altLang="zh-CN"/>
              <a:t>-</a:t>
            </a:r>
            <a:r>
              <a:t>公海客户</a:t>
            </a:r>
          </a:p>
        </p:txBody>
      </p:sp>
      <p:sp>
        <p:nvSpPr>
          <p:cNvPr id="14" name="TextBox 13"/>
          <p:cNvSpPr txBox="1">
            <a:spLocks noChangeArrowheads="1"/>
          </p:cNvSpPr>
          <p:nvPr/>
        </p:nvSpPr>
        <p:spPr bwMode="auto">
          <a:xfrm>
            <a:off x="127972" y="984158"/>
            <a:ext cx="2723333" cy="1734820"/>
          </a:xfrm>
          <a:prstGeom prst="rect">
            <a:avLst/>
          </a:prstGeom>
          <a:noFill/>
          <a:ln w="9525">
            <a:noFill/>
            <a:miter lim="800000"/>
          </a:ln>
        </p:spPr>
        <p:txBody>
          <a:bodyPr wrap="square">
            <a:spAutoFit/>
          </a:bodyPr>
          <a:lstStyle/>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不要的客户可以释放到公海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公海的客户可以领取到个人名下</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公海客户可以进行分配</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可以设置多久不联系的客户自动到公海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0" defTabSz="457200">
              <a:spcBef>
                <a:spcPct val="20000"/>
              </a:spcBef>
              <a:buClr>
                <a:srgbClr val="FF6600"/>
              </a:buClr>
              <a:buFont typeface="Wingdings" panose="05000000000000000000" pitchFamily="2" charset="2"/>
              <a:buNone/>
            </a:pP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127972" y="3219946"/>
            <a:ext cx="2729516" cy="368300"/>
          </a:xfrm>
          <a:prstGeom prst="rect">
            <a:avLst/>
          </a:prstGeom>
          <a:noFill/>
          <a:ln w="9525">
            <a:noFill/>
            <a:miter lim="800000"/>
          </a:ln>
        </p:spPr>
        <p:txBody>
          <a:bodyPr wrap="square">
            <a:spAutoFit/>
          </a:bodyPr>
          <a:lstStyle/>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激发员工联系客户的动力</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标题 2"/>
          <p:cNvSpPr>
            <a:spLocks noGrp="1"/>
          </p:cNvSpPr>
          <p:nvPr/>
        </p:nvSpPr>
        <p:spPr>
          <a:xfrm>
            <a:off x="0" y="0"/>
            <a:ext cx="6697345" cy="465455"/>
          </a:xfrm>
          <a:prstGeom prst="rect">
            <a:avLst/>
          </a:prstGeom>
          <a:noFill/>
          <a:ln w="9525">
            <a:noFill/>
            <a:miter lim="800000"/>
          </a:ln>
        </p:spPr>
        <p:txBody>
          <a:bodyPr vert="horz" wrap="square" lIns="91440" tIns="45720" rIns="91440" bIns="45720" numCol="1" anchor="ctr" anchorCtr="0" compatLnSpc="1">
            <a:normAutofit fontScale="90000"/>
          </a:bodyPr>
          <a:lstStyle>
            <a:lvl1pPr algn="l" defTabSz="457200" rtl="0" eaLnBrk="1" fontAlgn="base" hangingPunct="1">
              <a:spcBef>
                <a:spcPct val="0"/>
              </a:spcBef>
              <a:spcAft>
                <a:spcPct val="0"/>
              </a:spcAft>
              <a:defRPr kumimoji="1" lang="zh-CN" altLang="en-US" sz="28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a:lstStyle>
          <a:p>
            <a:endParaRPr sz="2400" dirty="0" smtClean="0"/>
          </a:p>
        </p:txBody>
      </p:sp>
      <p:sp>
        <p:nvSpPr>
          <p:cNvPr id="6" name="矩形 5"/>
          <p:cNvSpPr/>
          <p:nvPr/>
        </p:nvSpPr>
        <p:spPr bwMode="auto">
          <a:xfrm>
            <a:off x="127972" y="55562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127972" y="278765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834005" y="483235"/>
            <a:ext cx="6208395" cy="3298825"/>
          </a:xfrm>
          <a:prstGeom prst="rect">
            <a:avLst/>
          </a:prstGeom>
        </p:spPr>
      </p:pic>
      <p:pic>
        <p:nvPicPr>
          <p:cNvPr id="8" name="图片 7"/>
          <p:cNvPicPr>
            <a:picLocks noChangeAspect="1"/>
          </p:cNvPicPr>
          <p:nvPr/>
        </p:nvPicPr>
        <p:blipFill>
          <a:blip r:embed="rId2"/>
          <a:stretch>
            <a:fillRect/>
          </a:stretch>
        </p:blipFill>
        <p:spPr>
          <a:xfrm>
            <a:off x="2834005" y="771525"/>
            <a:ext cx="6206490" cy="3297555"/>
          </a:xfrm>
          <a:prstGeom prst="rect">
            <a:avLst/>
          </a:prstGeom>
        </p:spPr>
      </p:pic>
      <p:pic>
        <p:nvPicPr>
          <p:cNvPr id="50" name="图片 14"/>
          <p:cNvPicPr>
            <a:picLocks noChangeAspect="1"/>
          </p:cNvPicPr>
          <p:nvPr/>
        </p:nvPicPr>
        <p:blipFill>
          <a:blip r:embed="rId3"/>
          <a:stretch>
            <a:fillRect/>
          </a:stretch>
        </p:blipFill>
        <p:spPr>
          <a:xfrm>
            <a:off x="2857183" y="1059498"/>
            <a:ext cx="5720715" cy="34004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linds(horizontal)">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sz="2400" smtClean="0">
                <a:sym typeface="+mn-ea"/>
              </a:rPr>
              <a:t>客户管理</a:t>
            </a:r>
            <a:r>
              <a:rPr lang="en-US" altLang="zh-CN" sz="2400" smtClean="0">
                <a:sym typeface="+mn-ea"/>
              </a:rPr>
              <a:t>-</a:t>
            </a:r>
            <a:r>
              <a:rPr sz="2400" smtClean="0">
                <a:sym typeface="+mn-ea"/>
              </a:rPr>
              <a:t>客户细分</a:t>
            </a:r>
            <a:endParaRPr sz="2400" dirty="0" smtClean="0">
              <a:sym typeface="+mn-ea"/>
            </a:endParaRPr>
          </a:p>
        </p:txBody>
      </p:sp>
      <p:sp>
        <p:nvSpPr>
          <p:cNvPr id="14" name="TextBox 13"/>
          <p:cNvSpPr txBox="1">
            <a:spLocks noChangeArrowheads="1"/>
          </p:cNvSpPr>
          <p:nvPr/>
        </p:nvSpPr>
        <p:spPr bwMode="auto">
          <a:xfrm>
            <a:off x="107950" y="2929255"/>
            <a:ext cx="2707005" cy="1198880"/>
          </a:xfrm>
          <a:prstGeom prst="rect">
            <a:avLst/>
          </a:prstGeom>
          <a:noFill/>
          <a:ln w="9525">
            <a:noFill/>
            <a:miter lim="800000"/>
          </a:ln>
        </p:spPr>
        <p:txBody>
          <a:bodyPr wrap="square">
            <a:spAutoFit/>
          </a:bodyPr>
          <a:lstStyle/>
          <a:p>
            <a:pPr eaLnBrk="1" latinLnBrk="0" hangingPunct="1">
              <a:lnSpc>
                <a:spcPct val="150000"/>
              </a:lnSpc>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客户细分可以很好的服务于市场营销，帮助市场部做精准营销；</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eaLnBrk="1" latinLnBrk="0" hangingPunct="1">
              <a:lnSpc>
                <a:spcPct val="150000"/>
              </a:lnSpc>
              <a:buClr>
                <a:srgbClr val="FF6600"/>
              </a:buClr>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客户细分也可以用来做客户关怀，提高客户满意度和粘度；</a:t>
            </a:r>
            <a:endParaRPr lang="zh-CN" altLang="en-US" sz="1200" dirty="0" smtClean="0">
              <a:solidFill>
                <a:schemeClr val="bg1"/>
              </a:solidFill>
              <a:uFillTx/>
              <a:latin typeface="微软雅黑" panose="020B0503020204020204" pitchFamily="34" charset="-122"/>
              <a:ea typeface="微软雅黑" panose="020B0503020204020204" pitchFamily="34" charset="-122"/>
              <a:sym typeface="+mn-ea"/>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235712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TextBox 12" descr="7b0a20202020227461726765744964223a202270726f636573734f6e6c696e6554657874426f78220a7d0a"/>
          <p:cNvSpPr txBox="1">
            <a:spLocks noChangeArrowheads="1"/>
          </p:cNvSpPr>
          <p:nvPr/>
        </p:nvSpPr>
        <p:spPr bwMode="auto">
          <a:xfrm>
            <a:off x="107950" y="1131570"/>
            <a:ext cx="3044190" cy="1143635"/>
          </a:xfrm>
          <a:prstGeom prst="rect">
            <a:avLst/>
          </a:prstGeom>
          <a:noFill/>
          <a:ln w="9525">
            <a:noFill/>
            <a:miter lim="800000"/>
          </a:ln>
        </p:spPr>
        <p:txBody>
          <a:bodyPr wrap="square">
            <a:spAutoFit/>
          </a:bodyPr>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客户细分是对客户的分类管理；</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客户细分根据目标客户进行方案管理；</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目标对象是客户以及对应客户联系人；</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915285" y="647700"/>
            <a:ext cx="6118860" cy="3250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sz="2400" smtClean="0">
                <a:sym typeface="+mn-ea"/>
              </a:rPr>
              <a:t>客户管理</a:t>
            </a:r>
            <a:r>
              <a:rPr lang="en-US" altLang="zh-CN" sz="2400" smtClean="0">
                <a:sym typeface="+mn-ea"/>
              </a:rPr>
              <a:t>-</a:t>
            </a:r>
            <a:r>
              <a:rPr sz="2400" smtClean="0">
                <a:sym typeface="+mn-ea"/>
              </a:rPr>
              <a:t>客户金字塔</a:t>
            </a:r>
            <a:endParaRPr sz="2400" dirty="0" smtClean="0">
              <a:sym typeface="+mn-ea"/>
            </a:endParaRPr>
          </a:p>
        </p:txBody>
      </p:sp>
      <p:sp>
        <p:nvSpPr>
          <p:cNvPr id="14" name="TextBox 13"/>
          <p:cNvSpPr txBox="1">
            <a:spLocks noChangeArrowheads="1"/>
          </p:cNvSpPr>
          <p:nvPr/>
        </p:nvSpPr>
        <p:spPr bwMode="auto">
          <a:xfrm>
            <a:off x="107950" y="3001010"/>
            <a:ext cx="2814955" cy="2030095"/>
          </a:xfrm>
          <a:prstGeom prst="rect">
            <a:avLst/>
          </a:prstGeom>
          <a:noFill/>
          <a:ln w="9525">
            <a:noFill/>
            <a:miter lim="800000"/>
          </a:ln>
        </p:spPr>
        <p:txBody>
          <a:bodyPr wrap="square">
            <a:spAutoFit/>
          </a:bodyPr>
          <a:lstStyle/>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客户金字塔是根据价值指标和指标权重计算客户综合价值，然后按照价值等级将客户划分为价值金字塔的不同区段，并进行可视化展现，从而形成量化的客户价值体系。</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客户价值为企业的经营决策提供重要的数据依据。</a:t>
            </a:r>
            <a:endParaRPr lang="zh-CN" altLang="en-US" sz="1200" dirty="0" smtClean="0">
              <a:solidFill>
                <a:schemeClr val="bg1"/>
              </a:solidFill>
              <a:uFillTx/>
              <a:latin typeface="微软雅黑" panose="020B0503020204020204" pitchFamily="34" charset="-122"/>
              <a:ea typeface="微软雅黑" panose="020B0503020204020204" pitchFamily="34" charset="-122"/>
              <a:sym typeface="+mn-ea"/>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特性介绍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264414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TextBox 12" descr="7b0a20202020227461726765744964223a202270726f636573734f6e6c696e6554657874426f78220a7d0a"/>
          <p:cNvSpPr txBox="1">
            <a:spLocks noChangeArrowheads="1"/>
          </p:cNvSpPr>
          <p:nvPr/>
        </p:nvSpPr>
        <p:spPr bwMode="auto">
          <a:xfrm>
            <a:off x="107950" y="1131570"/>
            <a:ext cx="2705735" cy="1490345"/>
          </a:xfrm>
          <a:prstGeom prst="rect">
            <a:avLst/>
          </a:prstGeom>
          <a:noFill/>
          <a:ln w="9525">
            <a:noFill/>
            <a:miter lim="800000"/>
          </a:ln>
        </p:spPr>
        <p:txBody>
          <a:bodyPr wrap="square">
            <a:noAutofit/>
          </a:bodyPr>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支持价值方案的自定义设置；</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支持评分价值选项的自定义设置；</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支持价值等级的实时计算；</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支持各价值等级的客户信息的查看；</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支持价值等级动态更新到客户标签；</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pic>
        <p:nvPicPr>
          <p:cNvPr id="1536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92554" y="645873"/>
            <a:ext cx="6071622" cy="383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2"/>
          <a:stretch>
            <a:fillRect/>
          </a:stretch>
        </p:blipFill>
        <p:spPr>
          <a:xfrm>
            <a:off x="2992755" y="1002030"/>
            <a:ext cx="6071235" cy="3225165"/>
          </a:xfrm>
          <a:prstGeom prst="rect">
            <a:avLst/>
          </a:prstGeom>
        </p:spPr>
      </p:pic>
      <p:pic>
        <p:nvPicPr>
          <p:cNvPr id="7" name="图片 6"/>
          <p:cNvPicPr>
            <a:picLocks noChangeAspect="1"/>
          </p:cNvPicPr>
          <p:nvPr/>
        </p:nvPicPr>
        <p:blipFill>
          <a:blip r:embed="rId3"/>
          <a:stretch>
            <a:fillRect/>
          </a:stretch>
        </p:blipFill>
        <p:spPr>
          <a:xfrm>
            <a:off x="2987675" y="1260475"/>
            <a:ext cx="6076315" cy="3228340"/>
          </a:xfrm>
          <a:prstGeom prst="rect">
            <a:avLst/>
          </a:prstGeom>
        </p:spPr>
      </p:pic>
      <p:pic>
        <p:nvPicPr>
          <p:cNvPr id="8" name="图片 7"/>
          <p:cNvPicPr>
            <a:picLocks noChangeAspect="1"/>
          </p:cNvPicPr>
          <p:nvPr/>
        </p:nvPicPr>
        <p:blipFill>
          <a:blip r:embed="rId4"/>
          <a:stretch>
            <a:fillRect/>
          </a:stretch>
        </p:blipFill>
        <p:spPr>
          <a:xfrm>
            <a:off x="2987675" y="1419860"/>
            <a:ext cx="6054725" cy="3216910"/>
          </a:xfrm>
          <a:prstGeom prst="rect">
            <a:avLst/>
          </a:prstGeom>
        </p:spPr>
      </p:pic>
      <p:pic>
        <p:nvPicPr>
          <p:cNvPr id="10" name="图片 9"/>
          <p:cNvPicPr>
            <a:picLocks noChangeAspect="1"/>
          </p:cNvPicPr>
          <p:nvPr/>
        </p:nvPicPr>
        <p:blipFill>
          <a:blip r:embed="rId5"/>
          <a:stretch>
            <a:fillRect/>
          </a:stretch>
        </p:blipFill>
        <p:spPr>
          <a:xfrm>
            <a:off x="2997835" y="1419860"/>
            <a:ext cx="6056630" cy="3217545"/>
          </a:xfrm>
          <a:prstGeom prst="rect">
            <a:avLst/>
          </a:prstGeom>
        </p:spPr>
      </p:pic>
      <p:pic>
        <p:nvPicPr>
          <p:cNvPr id="9" name="图片 8"/>
          <p:cNvPicPr>
            <a:picLocks noChangeAspect="1"/>
          </p:cNvPicPr>
          <p:nvPr/>
        </p:nvPicPr>
        <p:blipFill>
          <a:blip r:embed="rId6"/>
          <a:stretch>
            <a:fillRect/>
          </a:stretch>
        </p:blipFill>
        <p:spPr>
          <a:xfrm>
            <a:off x="2987040" y="699770"/>
            <a:ext cx="6055360" cy="3548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blinds(horizontal)">
                                      <p:cBhvr>
                                        <p:cTn id="13" dur="500"/>
                                        <p:tgtEl>
                                          <p:spTgt spid="1536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idx="1"/>
          </p:nvPr>
        </p:nvSpPr>
        <p:spPr>
          <a:xfrm>
            <a:off x="395605" y="741680"/>
            <a:ext cx="8335010" cy="4253230"/>
          </a:xfrm>
        </p:spPr>
        <p:txBody>
          <a:bodyPr>
            <a:normAutofit/>
          </a:bodyPr>
          <a:p>
            <a:pPr marL="0" indent="0">
              <a:lnSpc>
                <a:spcPct val="120000"/>
              </a:lnSpc>
              <a:buNone/>
            </a:pPr>
            <a:endParaRPr kumimoji="1" lang="zh-CN" altLang="en-US" sz="2400" b="1" dirty="0" smtClean="0">
              <a:solidFill>
                <a:srgbClr val="C00000"/>
              </a:solidFill>
            </a:endParaRPr>
          </a:p>
          <a:p>
            <a:pPr marL="0" indent="0">
              <a:lnSpc>
                <a:spcPct val="120000"/>
              </a:lnSpc>
              <a:buNone/>
            </a:pPr>
            <a:endParaRPr kumimoji="1" lang="en-US" altLang="zh-CN" sz="2400" b="1" dirty="0" smtClean="0">
              <a:solidFill>
                <a:schemeClr val="bg1"/>
              </a:solidFill>
              <a:uFillTx/>
            </a:endParaRPr>
          </a:p>
          <a:p>
            <a:pPr marL="0" indent="0">
              <a:lnSpc>
                <a:spcPct val="120000"/>
              </a:lnSpc>
              <a:buNone/>
            </a:pPr>
            <a:endParaRPr kumimoji="1" lang="en-US" altLang="zh-CN" sz="2400" b="1" dirty="0" smtClean="0">
              <a:solidFill>
                <a:schemeClr val="bg1"/>
              </a:solidFill>
              <a:uFillTx/>
            </a:endParaRPr>
          </a:p>
        </p:txBody>
      </p:sp>
      <p:sp>
        <p:nvSpPr>
          <p:cNvPr id="87" name="QQ2635243521"/>
          <p:cNvSpPr txBox="1"/>
          <p:nvPr/>
        </p:nvSpPr>
        <p:spPr>
          <a:xfrm>
            <a:off x="1044033" y="1923802"/>
            <a:ext cx="2103768" cy="1015134"/>
          </a:xfrm>
          <a:prstGeom prst="rect">
            <a:avLst/>
          </a:prstGeom>
          <a:noFill/>
        </p:spPr>
        <p:txBody>
          <a:bodyPr wrap="square" lIns="91362" tIns="45680" rIns="91362" bIns="45680">
            <a:spAutoFit/>
          </a:bodyPr>
          <a:p>
            <a:pPr algn="ctr">
              <a:defRPr/>
            </a:pPr>
            <a:r>
              <a:rPr lang="zh-CN" altLang="en-US" sz="3600" b="1" spc="150" dirty="0">
                <a:solidFill>
                  <a:schemeClr val="bg1"/>
                </a:solidFill>
                <a:latin typeface="微软雅黑" panose="020B0503020204020204" pitchFamily="34" charset="-122"/>
                <a:ea typeface="微软雅黑" panose="020B0503020204020204" pitchFamily="34" charset="-122"/>
              </a:rPr>
              <a:t>目录 </a:t>
            </a:r>
            <a:endParaRPr lang="en-US" altLang="zh-CN" sz="3600" b="1" spc="150" dirty="0">
              <a:solidFill>
                <a:schemeClr val="bg1"/>
              </a:solidFill>
              <a:latin typeface="微软雅黑" panose="020B0503020204020204" pitchFamily="34" charset="-122"/>
              <a:ea typeface="微软雅黑" panose="020B0503020204020204" pitchFamily="34" charset="-122"/>
            </a:endParaRPr>
          </a:p>
          <a:p>
            <a:pPr algn="ctr">
              <a:defRPr/>
            </a:pPr>
            <a:r>
              <a:rPr lang="en-US" altLang="zh-CN" sz="2400" b="1" spc="150" dirty="0">
                <a:solidFill>
                  <a:schemeClr val="bg1"/>
                </a:solidFill>
                <a:latin typeface="微软雅黑" panose="020B0503020204020204" pitchFamily="34" charset="-122"/>
                <a:ea typeface="微软雅黑" panose="020B0503020204020204" pitchFamily="34" charset="-122"/>
              </a:rPr>
              <a:t>CONTENTS</a:t>
            </a:r>
            <a:endParaRPr lang="zh-CN" altLang="en-US" sz="2400" b="1" spc="150" dirty="0">
              <a:solidFill>
                <a:schemeClr val="bg1"/>
              </a:solidFill>
              <a:latin typeface="微软雅黑" panose="020B0503020204020204" pitchFamily="34" charset="-122"/>
              <a:ea typeface="微软雅黑" panose="020B0503020204020204" pitchFamily="34" charset="-122"/>
            </a:endParaRPr>
          </a:p>
        </p:txBody>
      </p:sp>
      <p:sp>
        <p:nvSpPr>
          <p:cNvPr id="11" name="QQ2635243521"/>
          <p:cNvSpPr/>
          <p:nvPr/>
        </p:nvSpPr>
        <p:spPr>
          <a:xfrm>
            <a:off x="3548855" y="173635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2</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2" name="QQ2635243521"/>
          <p:cNvGrpSpPr/>
          <p:nvPr/>
        </p:nvGrpSpPr>
        <p:grpSpPr>
          <a:xfrm>
            <a:off x="4099168" y="1654175"/>
            <a:ext cx="3217355" cy="426085"/>
            <a:chOff x="6315199" y="2410178"/>
            <a:chExt cx="3744416" cy="511504"/>
          </a:xfrm>
          <a:solidFill>
            <a:srgbClr val="25C1FB"/>
          </a:solidFill>
        </p:grpSpPr>
        <p:sp>
          <p:nvSpPr>
            <p:cNvPr id="13" name="圆角矩形 12"/>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4" name="矩形 13"/>
            <p:cNvSpPr/>
            <p:nvPr/>
          </p:nvSpPr>
          <p:spPr>
            <a:xfrm>
              <a:off x="6489484" y="2509994"/>
              <a:ext cx="3312367" cy="384675"/>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业务流程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5" name="QQ2635243521"/>
          <p:cNvSpPr/>
          <p:nvPr/>
        </p:nvSpPr>
        <p:spPr>
          <a:xfrm>
            <a:off x="3549490" y="2323727"/>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3</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6" name="QQ2635243521"/>
          <p:cNvGrpSpPr/>
          <p:nvPr/>
        </p:nvGrpSpPr>
        <p:grpSpPr>
          <a:xfrm>
            <a:off x="4099168" y="2247265"/>
            <a:ext cx="3217355" cy="429260"/>
            <a:chOff x="6315199" y="2410178"/>
            <a:chExt cx="3744416" cy="511504"/>
          </a:xfrm>
          <a:solidFill>
            <a:srgbClr val="25C1FB"/>
          </a:solidFill>
        </p:grpSpPr>
        <p:sp>
          <p:nvSpPr>
            <p:cNvPr id="17" name="圆角矩形 16"/>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8" name="矩形 17"/>
            <p:cNvSpPr/>
            <p:nvPr/>
          </p:nvSpPr>
          <p:spPr>
            <a:xfrm>
              <a:off x="6514234" y="2509994"/>
              <a:ext cx="3312367" cy="382115"/>
            </a:xfrm>
            <a:prstGeom prst="rect">
              <a:avLst/>
            </a:prstGeom>
            <a:grpFill/>
          </p:spPr>
          <p:txBody>
            <a:bodyPr wrap="square" lIns="91422" tIns="45711" rIns="91422" bIns="45711">
              <a:spAutoFit/>
            </a:bodyPr>
            <a:p>
              <a:pPr algn="l">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报表分析</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 name="右箭头 5"/>
          <p:cNvSpPr/>
          <p:nvPr/>
        </p:nvSpPr>
        <p:spPr>
          <a:xfrm>
            <a:off x="3094130" y="1052164"/>
            <a:ext cx="418028" cy="454443"/>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p>
            <a:pPr algn="ctr"/>
            <a:endParaRPr lang="zh-CN" altLang="en-US"/>
          </a:p>
        </p:txBody>
      </p:sp>
      <p:sp>
        <p:nvSpPr>
          <p:cNvPr id="22" name="QQ2635243521"/>
          <p:cNvSpPr/>
          <p:nvPr/>
        </p:nvSpPr>
        <p:spPr>
          <a:xfrm>
            <a:off x="3547900" y="1113529"/>
            <a:ext cx="384495" cy="383428"/>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1</a:t>
            </a: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圆角矩形 23"/>
          <p:cNvSpPr/>
          <p:nvPr/>
        </p:nvSpPr>
        <p:spPr>
          <a:xfrm>
            <a:off x="4099168" y="1063625"/>
            <a:ext cx="3217545" cy="423545"/>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9" name="QQ2635243521"/>
          <p:cNvSpPr/>
          <p:nvPr/>
        </p:nvSpPr>
        <p:spPr>
          <a:xfrm>
            <a:off x="3550125" y="291110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4</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30" name="QQ2635243521"/>
          <p:cNvGrpSpPr/>
          <p:nvPr/>
        </p:nvGrpSpPr>
        <p:grpSpPr>
          <a:xfrm>
            <a:off x="4099168" y="2843530"/>
            <a:ext cx="3217355" cy="429260"/>
            <a:chOff x="6315199" y="2410178"/>
            <a:chExt cx="3744416" cy="511504"/>
          </a:xfrm>
          <a:solidFill>
            <a:srgbClr val="25C1FB"/>
          </a:solidFill>
        </p:grpSpPr>
        <p:sp>
          <p:nvSpPr>
            <p:cNvPr id="31" name="圆角矩形 30"/>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移动应用</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文本框 18"/>
          <p:cNvSpPr txBox="1"/>
          <p:nvPr/>
        </p:nvSpPr>
        <p:spPr>
          <a:xfrm>
            <a:off x="4211955" y="1144270"/>
            <a:ext cx="944880" cy="321945"/>
          </a:xfrm>
          <a:prstGeom prst="rect">
            <a:avLst/>
          </a:prstGeom>
          <a:noFill/>
        </p:spPr>
        <p:txBody>
          <a:bodyPr wrap="none" rtlCol="0" anchor="t">
            <a:spAutoFit/>
          </a:bodyPr>
          <a:p>
            <a:pPr algn="l">
              <a:lnSpc>
                <a:spcPct val="100000"/>
              </a:lnSpc>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整体方案</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QQ2635243521"/>
          <p:cNvSpPr/>
          <p:nvPr/>
        </p:nvSpPr>
        <p:spPr>
          <a:xfrm>
            <a:off x="3533930" y="3459150"/>
            <a:ext cx="384495" cy="348571"/>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6</a:t>
            </a:r>
            <a:endParaRPr lang="en-US" altLang="zh-CN" sz="2700" dirty="0">
              <a:latin typeface="+mj-lt"/>
              <a:ea typeface="Arial Unicode MS" panose="020B0604020202020204" pitchFamily="34" charset="-122"/>
              <a:cs typeface="Arial Unicode MS" panose="020B0604020202020204" pitchFamily="34" charset="-122"/>
            </a:endParaRPr>
          </a:p>
        </p:txBody>
      </p:sp>
      <p:grpSp>
        <p:nvGrpSpPr>
          <p:cNvPr id="45" name="QQ2635243521"/>
          <p:cNvGrpSpPr/>
          <p:nvPr/>
        </p:nvGrpSpPr>
        <p:grpSpPr>
          <a:xfrm>
            <a:off x="4099168" y="3412490"/>
            <a:ext cx="3217355" cy="429260"/>
            <a:chOff x="6315199" y="2410178"/>
            <a:chExt cx="3744416" cy="511504"/>
          </a:xfrm>
          <a:solidFill>
            <a:srgbClr val="25C1FB"/>
          </a:solidFill>
        </p:grpSpPr>
        <p:sp>
          <p:nvSpPr>
            <p:cNvPr id="46" name="圆角矩形 4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47" name="矩形 46"/>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客户案例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8" name="QQ2635243521"/>
          <p:cNvSpPr/>
          <p:nvPr/>
        </p:nvSpPr>
        <p:spPr>
          <a:xfrm>
            <a:off x="3552030" y="345339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5</a:t>
            </a:r>
            <a:endParaRPr lang="en-US" altLang="zh-CN" sz="2700" dirty="0">
              <a:latin typeface="+mj-lt"/>
              <a:ea typeface="Arial Unicode MS" panose="020B0604020202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内容占位符 51"/>
          <p:cNvSpPr>
            <a:spLocks noGrp="1"/>
          </p:cNvSpPr>
          <p:nvPr>
            <p:ph idx="1"/>
          </p:nvPr>
        </p:nvSpPr>
        <p:spPr>
          <a:xfrm>
            <a:off x="2555832" y="2355732"/>
            <a:ext cx="6264522" cy="2238893"/>
          </a:xfrm>
        </p:spPr>
        <p:txBody>
          <a:bodyPr>
            <a:noAutofit/>
          </a:bodyPr>
          <a:lstStyle/>
          <a:p>
            <a:pPr marL="0" lvl="0" indent="0" defTabSz="914400" fontAlgn="auto">
              <a:spcBef>
                <a:spcPts val="0"/>
              </a:spcBef>
              <a:spcAft>
                <a:spcPts val="0"/>
              </a:spcAft>
              <a:buSzTx/>
              <a:buNone/>
              <a:defRPr/>
            </a:pPr>
            <a:endParaRPr kumimoji="0" lang="en-US" altLang="zh-CN" sz="1600" b="1" kern="0" dirty="0">
              <a:solidFill>
                <a:sysClr val="windowText" lastClr="000000"/>
              </a:solidFill>
              <a:latin typeface="微软雅黑" panose="020B0503020204020204" pitchFamily="34" charset="-122"/>
              <a:ea typeface="微软雅黑" panose="020B0503020204020204" pitchFamily="34" charset="-122"/>
              <a:cs typeface="Arial" panose="020B0604020202020204"/>
            </a:endParaRPr>
          </a:p>
          <a:p>
            <a:pPr marL="0" lvl="0" indent="0" defTabSz="914400" fontAlgn="auto">
              <a:spcBef>
                <a:spcPts val="0"/>
              </a:spcBef>
              <a:spcAft>
                <a:spcPts val="0"/>
              </a:spcAft>
              <a:buSzTx/>
              <a:buNone/>
              <a:defRPr/>
            </a:pPr>
            <a:r>
              <a:rPr kumimoji="0" lang="en-US" altLang="zh-CN" sz="1600" b="1" kern="0" dirty="0" smtClean="0">
                <a:solidFill>
                  <a:sysClr val="windowText" lastClr="000000"/>
                </a:solidFill>
                <a:latin typeface="微软雅黑" panose="020B0503020204020204" pitchFamily="34" charset="-122"/>
                <a:ea typeface="微软雅黑" panose="020B0503020204020204" pitchFamily="34" charset="-122"/>
                <a:cs typeface="Arial" panose="020B0604020202020204"/>
              </a:rPr>
              <a:t> </a:t>
            </a:r>
            <a:r>
              <a:rPr kumimoji="0" lang="en-US" altLang="zh-CN" sz="1600" b="1" kern="0" dirty="0" smtClean="0">
                <a:solidFill>
                  <a:schemeClr val="bg1"/>
                </a:solidFill>
                <a:uFillTx/>
                <a:ea typeface="微软雅黑" panose="020B0503020204020204" pitchFamily="34" charset="-122"/>
                <a:cs typeface="Arial" panose="020B0604020202020204"/>
              </a:rPr>
              <a:t>   CRM</a:t>
            </a:r>
            <a:r>
              <a:rPr kumimoji="0" sz="1600" b="1" kern="0" dirty="0" smtClean="0">
                <a:solidFill>
                  <a:schemeClr val="bg1"/>
                </a:solidFill>
                <a:uFillTx/>
                <a:ea typeface="微软雅黑" panose="020B0503020204020204" pitchFamily="34" charset="-122"/>
                <a:cs typeface="Arial" panose="020B0604020202020204"/>
              </a:rPr>
              <a:t>销售目标</a:t>
            </a:r>
            <a:r>
              <a:rPr kumimoji="0" lang="zh-CN" altLang="en-US" sz="1600" kern="0" dirty="0">
                <a:solidFill>
                  <a:schemeClr val="bg1"/>
                </a:solidFill>
                <a:uFillTx/>
                <a:ea typeface="微软雅黑" panose="020B0503020204020204" pitchFamily="34" charset="-122"/>
                <a:cs typeface="Arial" panose="020B0604020202020204"/>
              </a:rPr>
              <a:t>，以简单快速、灵活准确的实现企业销售目标控制为核心，基于多维销售目标实现目标的编制、控制和分析。</a:t>
            </a:r>
            <a:endParaRPr kumimoji="0" lang="en-US" altLang="zh-CN" sz="1600" kern="0" dirty="0">
              <a:solidFill>
                <a:schemeClr val="bg1"/>
              </a:solidFill>
              <a:uFillTx/>
              <a:ea typeface="微软雅黑" panose="020B0503020204020204" pitchFamily="34" charset="-122"/>
              <a:cs typeface="Arial" panose="020B0604020202020204"/>
            </a:endParaRPr>
          </a:p>
          <a:p>
            <a:pPr marL="0" lvl="0" indent="0" defTabSz="914400" fontAlgn="auto">
              <a:spcBef>
                <a:spcPts val="0"/>
              </a:spcBef>
              <a:spcAft>
                <a:spcPts val="0"/>
              </a:spcAft>
              <a:buSzTx/>
              <a:buNone/>
              <a:defRPr/>
            </a:pPr>
            <a:endParaRPr kumimoji="0" lang="en-US" altLang="zh-CN" sz="1600" kern="0" dirty="0">
              <a:solidFill>
                <a:schemeClr val="bg1"/>
              </a:solidFill>
              <a:uFillTx/>
              <a:ea typeface="微软雅黑" panose="020B0503020204020204" pitchFamily="34" charset="-122"/>
              <a:cs typeface="Arial" panose="020B0604020202020204"/>
            </a:endParaRPr>
          </a:p>
          <a:p>
            <a:pPr marL="0" lvl="0" indent="0" defTabSz="914400" fontAlgn="auto">
              <a:spcBef>
                <a:spcPts val="0"/>
              </a:spcBef>
              <a:spcAft>
                <a:spcPts val="0"/>
              </a:spcAft>
              <a:buSzTx/>
              <a:buNone/>
              <a:defRPr/>
            </a:pPr>
            <a:r>
              <a:rPr kumimoji="0" lang="zh-CN" altLang="en-US" sz="1600" kern="0" dirty="0">
                <a:solidFill>
                  <a:schemeClr val="bg1"/>
                </a:solidFill>
                <a:uFillTx/>
                <a:ea typeface="微软雅黑" panose="020B0503020204020204" pitchFamily="34" charset="-122"/>
                <a:cs typeface="Arial" panose="020B0604020202020204"/>
              </a:rPr>
              <a:t>    销售目标维度与单据信息同源（如：基础资料），无需映射，控制直达业务发生。</a:t>
            </a:r>
            <a:endParaRPr kumimoji="0" lang="zh-CN" altLang="en-US" sz="1600" kern="0" dirty="0">
              <a:solidFill>
                <a:schemeClr val="bg1"/>
              </a:solidFill>
              <a:uFillTx/>
              <a:ea typeface="微软雅黑" panose="020B0503020204020204" pitchFamily="34" charset="-122"/>
              <a:cs typeface="Arial" panose="020B0604020202020204"/>
            </a:endParaRPr>
          </a:p>
        </p:txBody>
      </p:sp>
      <p:sp>
        <p:nvSpPr>
          <p:cNvPr id="3" name="标题 2"/>
          <p:cNvSpPr>
            <a:spLocks noGrp="1"/>
          </p:cNvSpPr>
          <p:nvPr>
            <p:ph type="title"/>
          </p:nvPr>
        </p:nvSpPr>
        <p:spPr/>
        <p:txBody>
          <a:bodyPr>
            <a:normAutofit fontScale="90000"/>
          </a:bodyPr>
          <a:lstStyle/>
          <a:p>
            <a:r>
              <a:rPr lang="zh-CN" altLang="en-US" dirty="0" smtClean="0"/>
              <a:t>销售目标</a:t>
            </a:r>
            <a:r>
              <a:rPr lang="en-US" altLang="zh-CN" dirty="0" smtClean="0"/>
              <a:t>-</a:t>
            </a:r>
            <a:r>
              <a:rPr dirty="0" smtClean="0"/>
              <a:t>系统思路</a:t>
            </a:r>
            <a:endParaRPr dirty="0" smtClean="0"/>
          </a:p>
        </p:txBody>
      </p:sp>
      <p:sp>
        <p:nvSpPr>
          <p:cNvPr id="8" name="TextBox 7"/>
          <p:cNvSpPr txBox="1"/>
          <p:nvPr/>
        </p:nvSpPr>
        <p:spPr>
          <a:xfrm>
            <a:off x="701166" y="2101614"/>
            <a:ext cx="1452642" cy="1550226"/>
          </a:xfrm>
          <a:prstGeom prst="rect">
            <a:avLst/>
          </a:prstGeom>
          <a:solidFill>
            <a:srgbClr val="FF9933"/>
          </a:solidFill>
        </p:spPr>
        <p:txBody>
          <a:bodyPr wrap="square" rtlCol="0" anchor="ctr">
            <a:noAutofit/>
          </a:bodyPr>
          <a:lstStyle>
            <a:defPPr>
              <a:defRPr lang="zh-CN"/>
            </a:defPPr>
            <a:lvl1pPr algn="ctr">
              <a:lnSpc>
                <a:spcPct val="120000"/>
              </a:lnSpc>
              <a:defRPr sz="1100">
                <a:solidFill>
                  <a:srgbClr val="000000"/>
                </a:solidFill>
                <a:latin typeface="微软雅黑" panose="020B0503020204020204" pitchFamily="34" charset="-122"/>
                <a:ea typeface="微软雅黑" panose="020B0503020204020204" pitchFamily="34" charset="-122"/>
              </a:defRPr>
            </a:lvl1pPr>
          </a:lstStyle>
          <a:p>
            <a:r>
              <a:rPr lang="zh-CN" altLang="en-US" sz="1800" b="1" dirty="0" smtClean="0">
                <a:solidFill>
                  <a:schemeClr val="tx1"/>
                </a:solidFill>
              </a:rPr>
              <a:t>事中分析</a:t>
            </a:r>
            <a:endParaRPr lang="zh-CN" altLang="en-US" sz="1800" b="1" dirty="0">
              <a:solidFill>
                <a:schemeClr val="tx1"/>
              </a:solidFill>
            </a:endParaRPr>
          </a:p>
        </p:txBody>
      </p:sp>
      <p:sp>
        <p:nvSpPr>
          <p:cNvPr id="9" name="TextBox 8"/>
          <p:cNvSpPr txBox="1"/>
          <p:nvPr/>
        </p:nvSpPr>
        <p:spPr>
          <a:xfrm>
            <a:off x="717636" y="3699466"/>
            <a:ext cx="1436172" cy="936078"/>
          </a:xfrm>
          <a:prstGeom prst="rect">
            <a:avLst/>
          </a:prstGeom>
          <a:solidFill>
            <a:srgbClr val="FF9933"/>
          </a:solidFill>
        </p:spPr>
        <p:txBody>
          <a:bodyPr wrap="square" rtlCol="0" anchor="ctr">
            <a:noAutofit/>
          </a:bodyPr>
          <a:lstStyle>
            <a:defPPr>
              <a:defRPr lang="zh-CN"/>
            </a:defPPr>
            <a:lvl1pPr algn="ctr">
              <a:lnSpc>
                <a:spcPct val="120000"/>
              </a:lnSpc>
              <a:defRPr sz="1100">
                <a:solidFill>
                  <a:srgbClr val="000000"/>
                </a:solidFill>
                <a:latin typeface="微软雅黑" panose="020B0503020204020204" pitchFamily="34" charset="-122"/>
                <a:ea typeface="微软雅黑" panose="020B0503020204020204" pitchFamily="34" charset="-122"/>
              </a:defRPr>
            </a:lvl1pPr>
          </a:lstStyle>
          <a:p>
            <a:r>
              <a:rPr lang="zh-CN" altLang="en-US" sz="1400" b="1" dirty="0" smtClean="0">
                <a:solidFill>
                  <a:schemeClr val="bg1"/>
                </a:solidFill>
              </a:rPr>
              <a:t>事后考核</a:t>
            </a:r>
            <a:endParaRPr lang="zh-CN" altLang="en-US" sz="1400" b="1" dirty="0">
              <a:solidFill>
                <a:schemeClr val="bg1"/>
              </a:solidFill>
            </a:endParaRPr>
          </a:p>
        </p:txBody>
      </p:sp>
      <p:sp>
        <p:nvSpPr>
          <p:cNvPr id="10" name="TextBox 9"/>
          <p:cNvSpPr txBox="1"/>
          <p:nvPr/>
        </p:nvSpPr>
        <p:spPr>
          <a:xfrm>
            <a:off x="208745" y="1194200"/>
            <a:ext cx="468039" cy="3441344"/>
          </a:xfrm>
          <a:prstGeom prst="rect">
            <a:avLst/>
          </a:prstGeom>
          <a:solidFill>
            <a:srgbClr val="FF9933"/>
          </a:solidFill>
        </p:spPr>
        <p:txBody>
          <a:bodyPr wrap="square" rtlCol="0" anchor="ctr">
            <a:noAutofit/>
          </a:bodyPr>
          <a:lstStyle>
            <a:defPPr>
              <a:defRPr lang="zh-CN"/>
            </a:defPPr>
            <a:lvl1pPr algn="ctr">
              <a:lnSpc>
                <a:spcPct val="120000"/>
              </a:lnSpc>
              <a:defRPr sz="1100">
                <a:solidFill>
                  <a:srgbClr val="000000"/>
                </a:solidFill>
                <a:latin typeface="微软雅黑" panose="020B0503020204020204" pitchFamily="34" charset="-122"/>
                <a:ea typeface="微软雅黑" panose="020B0503020204020204" pitchFamily="34" charset="-122"/>
              </a:defRPr>
            </a:lvl1pPr>
          </a:lstStyle>
          <a:p>
            <a:r>
              <a:rPr lang="zh-CN" altLang="en-US" sz="1400" b="1" dirty="0" smtClean="0">
                <a:solidFill>
                  <a:schemeClr val="tx1"/>
                </a:solidFill>
              </a:rPr>
              <a:t>销售目标</a:t>
            </a:r>
            <a:endParaRPr lang="zh-CN" altLang="en-US" sz="1400" b="1" dirty="0">
              <a:solidFill>
                <a:schemeClr val="tx1"/>
              </a:solidFill>
            </a:endParaRPr>
          </a:p>
        </p:txBody>
      </p:sp>
      <p:sp>
        <p:nvSpPr>
          <p:cNvPr id="11" name="TextBox 10"/>
          <p:cNvSpPr txBox="1"/>
          <p:nvPr/>
        </p:nvSpPr>
        <p:spPr>
          <a:xfrm>
            <a:off x="3707602" y="620150"/>
            <a:ext cx="3312276" cy="306025"/>
          </a:xfrm>
          <a:prstGeom prst="rect">
            <a:avLst/>
          </a:prstGeom>
          <a:solidFill>
            <a:schemeClr val="accent2">
              <a:lumMod val="40000"/>
              <a:lumOff val="60000"/>
            </a:schemeClr>
          </a:solidFill>
        </p:spPr>
        <p:txBody>
          <a:bodyPr wrap="square" rtlCol="0" anchor="ctr">
            <a:noAutofit/>
          </a:bodyPr>
          <a:lstStyle>
            <a:defPPr>
              <a:defRPr lang="zh-CN"/>
            </a:defPPr>
            <a:lvl1pPr algn="ctr">
              <a:lnSpc>
                <a:spcPct val="120000"/>
              </a:lnSpc>
              <a:defRPr sz="1100">
                <a:solidFill>
                  <a:srgbClr val="000000"/>
                </a:solidFill>
                <a:latin typeface="微软雅黑" panose="020B0503020204020204" pitchFamily="34" charset="-122"/>
                <a:ea typeface="微软雅黑" panose="020B0503020204020204" pitchFamily="34" charset="-122"/>
              </a:defRPr>
            </a:lvl1pPr>
          </a:lstStyle>
          <a:p>
            <a:r>
              <a:rPr lang="zh-CN" altLang="en-US" sz="1400" b="1" dirty="0" smtClean="0">
                <a:solidFill>
                  <a:schemeClr val="bg1"/>
                </a:solidFill>
              </a:rPr>
              <a:t>金蝶云星辰 预算</a:t>
            </a:r>
            <a:endParaRPr lang="zh-CN" altLang="en-US" sz="1400" b="1" dirty="0" smtClean="0">
              <a:solidFill>
                <a:schemeClr val="bg1"/>
              </a:solidFill>
            </a:endParaRPr>
          </a:p>
        </p:txBody>
      </p:sp>
      <p:sp>
        <p:nvSpPr>
          <p:cNvPr id="17" name="TextBox 16"/>
          <p:cNvSpPr txBox="1"/>
          <p:nvPr/>
        </p:nvSpPr>
        <p:spPr>
          <a:xfrm>
            <a:off x="708138" y="1194200"/>
            <a:ext cx="1455222" cy="873508"/>
          </a:xfrm>
          <a:prstGeom prst="rect">
            <a:avLst/>
          </a:prstGeom>
          <a:solidFill>
            <a:srgbClr val="FF9933"/>
          </a:solidFill>
        </p:spPr>
        <p:txBody>
          <a:bodyPr wrap="square" rtlCol="0" anchor="ctr">
            <a:noAutofit/>
          </a:bodyPr>
          <a:lstStyle>
            <a:defPPr>
              <a:defRPr lang="zh-CN"/>
            </a:defPPr>
            <a:lvl1pPr algn="ctr">
              <a:lnSpc>
                <a:spcPct val="120000"/>
              </a:lnSpc>
              <a:defRPr sz="1100">
                <a:solidFill>
                  <a:srgbClr val="000000"/>
                </a:solidFill>
                <a:latin typeface="微软雅黑" panose="020B0503020204020204" pitchFamily="34" charset="-122"/>
                <a:ea typeface="微软雅黑" panose="020B0503020204020204" pitchFamily="34" charset="-122"/>
              </a:defRPr>
            </a:lvl1pPr>
          </a:lstStyle>
          <a:p>
            <a:r>
              <a:rPr lang="zh-CN" altLang="en-US" sz="1400" b="1" dirty="0" smtClean="0">
                <a:solidFill>
                  <a:schemeClr val="bg1"/>
                </a:solidFill>
              </a:rPr>
              <a:t>事前目标</a:t>
            </a:r>
            <a:endParaRPr lang="zh-CN" altLang="en-US" sz="1400" b="1" dirty="0">
              <a:solidFill>
                <a:schemeClr val="bg1"/>
              </a:solidFill>
            </a:endParaRPr>
          </a:p>
        </p:txBody>
      </p:sp>
      <p:sp>
        <p:nvSpPr>
          <p:cNvPr id="20" name="椭圆 19"/>
          <p:cNvSpPr/>
          <p:nvPr/>
        </p:nvSpPr>
        <p:spPr>
          <a:xfrm>
            <a:off x="4917260" y="1618911"/>
            <a:ext cx="1056063" cy="576048"/>
          </a:xfrm>
          <a:prstGeom prst="ellipse">
            <a:avLst/>
          </a:prstGeom>
          <a:solidFill>
            <a:schemeClr val="accent2">
              <a:lumMod val="40000"/>
              <a:lumOff val="60000"/>
            </a:schemeClr>
          </a:solidFill>
        </p:spPr>
        <p:txBody>
          <a:bodyPr wrap="square" rtlCol="0" anchor="ctr">
            <a:noAutofit/>
          </a:bodyPr>
          <a:lstStyle/>
          <a:p>
            <a:pPr algn="ctr">
              <a:lnSpc>
                <a:spcPct val="120000"/>
              </a:lnSpc>
            </a:pPr>
            <a:r>
              <a:rPr lang="zh-CN" altLang="en-US" sz="1400" b="1" dirty="0">
                <a:solidFill>
                  <a:schemeClr val="bg1"/>
                </a:solidFill>
                <a:latin typeface="微软雅黑" panose="020B0503020204020204" pitchFamily="34" charset="-122"/>
                <a:ea typeface="微软雅黑" panose="020B0503020204020204" pitchFamily="34" charset="-122"/>
              </a:rPr>
              <a:t>目标数</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1" name="椭圆 20"/>
          <p:cNvSpPr/>
          <p:nvPr/>
        </p:nvSpPr>
        <p:spPr>
          <a:xfrm>
            <a:off x="4222439" y="1618136"/>
            <a:ext cx="360030" cy="360805"/>
          </a:xfrm>
          <a:prstGeom prst="ellipse">
            <a:avLst/>
          </a:prstGeom>
          <a:solidFill>
            <a:schemeClr val="accent2">
              <a:lumMod val="40000"/>
              <a:lumOff val="60000"/>
            </a:schemeClr>
          </a:solidFill>
        </p:spPr>
        <p:txBody>
          <a:bodyPr wrap="square" rtlCol="0" anchor="ctr">
            <a:noAutofit/>
          </a:bodyPr>
          <a:lstStyle/>
          <a:p>
            <a:pPr algn="ctr">
              <a:lnSpc>
                <a:spcPct val="120000"/>
              </a:lnSpc>
            </a:pPr>
            <a:r>
              <a:rPr lang="zh-CN" altLang="en-US" sz="1100" b="1" dirty="0" smtClean="0">
                <a:solidFill>
                  <a:schemeClr val="bg1"/>
                </a:solidFill>
                <a:latin typeface="微软雅黑" panose="020B0503020204020204" pitchFamily="34" charset="-122"/>
                <a:ea typeface="微软雅黑" panose="020B0503020204020204" pitchFamily="34" charset="-122"/>
              </a:rPr>
              <a:t>时间</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22" name="椭圆 21"/>
          <p:cNvSpPr/>
          <p:nvPr/>
        </p:nvSpPr>
        <p:spPr>
          <a:xfrm>
            <a:off x="4726481" y="1258106"/>
            <a:ext cx="360030" cy="360805"/>
          </a:xfrm>
          <a:prstGeom prst="ellipse">
            <a:avLst/>
          </a:prstGeom>
          <a:solidFill>
            <a:schemeClr val="accent2">
              <a:lumMod val="40000"/>
              <a:lumOff val="60000"/>
            </a:schemeClr>
          </a:solidFill>
        </p:spPr>
        <p:txBody>
          <a:bodyPr wrap="square" rtlCol="0" anchor="ctr">
            <a:noAutofit/>
          </a:bodyPr>
          <a:lstStyle/>
          <a:p>
            <a:pPr algn="ctr">
              <a:lnSpc>
                <a:spcPct val="120000"/>
              </a:lnSpc>
            </a:pPr>
            <a:r>
              <a:rPr lang="zh-CN" altLang="en-US" sz="1100" b="1" dirty="0" smtClean="0">
                <a:solidFill>
                  <a:schemeClr val="bg1"/>
                </a:solidFill>
                <a:latin typeface="微软雅黑" panose="020B0503020204020204" pitchFamily="34" charset="-122"/>
                <a:ea typeface="微软雅黑" panose="020B0503020204020204" pitchFamily="34" charset="-122"/>
              </a:rPr>
              <a:t>组织</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23" name="椭圆 22"/>
          <p:cNvSpPr/>
          <p:nvPr/>
        </p:nvSpPr>
        <p:spPr>
          <a:xfrm>
            <a:off x="5806571" y="1215458"/>
            <a:ext cx="360030" cy="360805"/>
          </a:xfrm>
          <a:prstGeom prst="ellipse">
            <a:avLst/>
          </a:prstGeom>
          <a:solidFill>
            <a:schemeClr val="accent2">
              <a:lumMod val="40000"/>
              <a:lumOff val="60000"/>
            </a:schemeClr>
          </a:solidFill>
        </p:spPr>
        <p:txBody>
          <a:bodyPr wrap="square" rtlCol="0" anchor="ctr">
            <a:noAutofit/>
          </a:bodyPr>
          <a:lstStyle/>
          <a:p>
            <a:pPr algn="ctr">
              <a:lnSpc>
                <a:spcPct val="120000"/>
              </a:lnSpc>
            </a:pPr>
            <a:r>
              <a:rPr lang="zh-CN" altLang="en-US" sz="1100" b="1" dirty="0" smtClean="0">
                <a:solidFill>
                  <a:schemeClr val="bg1"/>
                </a:solidFill>
                <a:latin typeface="微软雅黑" panose="020B0503020204020204" pitchFamily="34" charset="-122"/>
                <a:ea typeface="微软雅黑" panose="020B0503020204020204" pitchFamily="34" charset="-122"/>
              </a:rPr>
              <a:t>客户</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6238607" y="1655243"/>
            <a:ext cx="360030" cy="360805"/>
          </a:xfrm>
          <a:prstGeom prst="ellipse">
            <a:avLst/>
          </a:prstGeom>
          <a:solidFill>
            <a:schemeClr val="accent2">
              <a:lumMod val="40000"/>
              <a:lumOff val="60000"/>
            </a:schemeClr>
          </a:solidFill>
        </p:spPr>
        <p:txBody>
          <a:bodyPr wrap="square" rtlCol="0" anchor="ctr">
            <a:noAutofit/>
          </a:bodyPr>
          <a:lstStyle/>
          <a:p>
            <a:pPr algn="ctr">
              <a:lnSpc>
                <a:spcPct val="120000"/>
              </a:lnSpc>
            </a:pPr>
            <a:r>
              <a:rPr lang="zh-CN" altLang="en-US" sz="1100" b="1" dirty="0" smtClean="0">
                <a:solidFill>
                  <a:schemeClr val="bg1"/>
                </a:solidFill>
                <a:latin typeface="微软雅黑" panose="020B0503020204020204" pitchFamily="34" charset="-122"/>
                <a:ea typeface="微软雅黑" panose="020B0503020204020204" pitchFamily="34" charset="-122"/>
              </a:rPr>
              <a:t>维</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26" name="椭圆 25"/>
          <p:cNvSpPr/>
          <p:nvPr/>
        </p:nvSpPr>
        <p:spPr>
          <a:xfrm>
            <a:off x="5302529" y="1136256"/>
            <a:ext cx="360030" cy="360805"/>
          </a:xfrm>
          <a:prstGeom prst="ellipse">
            <a:avLst/>
          </a:prstGeom>
          <a:solidFill>
            <a:schemeClr val="accent2">
              <a:lumMod val="40000"/>
              <a:lumOff val="60000"/>
            </a:schemeClr>
          </a:solidFill>
        </p:spPr>
        <p:txBody>
          <a:bodyPr wrap="square" rtlCol="0" anchor="ctr">
            <a:noAutofit/>
          </a:bodyPr>
          <a:lstStyle/>
          <a:p>
            <a:pPr algn="ctr">
              <a:lnSpc>
                <a:spcPct val="120000"/>
              </a:lnSpc>
            </a:pPr>
            <a:r>
              <a:rPr lang="zh-CN" altLang="en-US" sz="1100" b="1" dirty="0" smtClean="0">
                <a:solidFill>
                  <a:schemeClr val="bg1"/>
                </a:solidFill>
                <a:latin typeface="微软雅黑" panose="020B0503020204020204" pitchFamily="34" charset="-122"/>
                <a:ea typeface="微软雅黑" panose="020B0503020204020204" pitchFamily="34" charset="-122"/>
              </a:rPr>
              <a:t>部门</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cxnSp>
        <p:nvCxnSpPr>
          <p:cNvPr id="35" name="直接连接符 34"/>
          <p:cNvCxnSpPr>
            <a:stCxn id="21" idx="6"/>
            <a:endCxn id="20" idx="2"/>
          </p:cNvCxnSpPr>
          <p:nvPr/>
        </p:nvCxnSpPr>
        <p:spPr>
          <a:xfrm>
            <a:off x="4583104" y="1798539"/>
            <a:ext cx="334645" cy="108585"/>
          </a:xfrm>
          <a:prstGeom prst="line">
            <a:avLst/>
          </a:prstGeom>
          <a:ln w="19050">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直接连接符 35"/>
          <p:cNvCxnSpPr>
            <a:stCxn id="22" idx="4"/>
            <a:endCxn id="20" idx="1"/>
          </p:cNvCxnSpPr>
          <p:nvPr/>
        </p:nvCxnSpPr>
        <p:spPr>
          <a:xfrm>
            <a:off x="4906496" y="1618911"/>
            <a:ext cx="165735" cy="84455"/>
          </a:xfrm>
          <a:prstGeom prst="line">
            <a:avLst/>
          </a:prstGeom>
          <a:ln w="19050">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直接连接符 38"/>
          <p:cNvCxnSpPr>
            <a:stCxn id="26" idx="4"/>
            <a:endCxn id="20" idx="0"/>
          </p:cNvCxnSpPr>
          <p:nvPr/>
        </p:nvCxnSpPr>
        <p:spPr>
          <a:xfrm flipH="1">
            <a:off x="5445714" y="1496426"/>
            <a:ext cx="36830" cy="121920"/>
          </a:xfrm>
          <a:prstGeom prst="line">
            <a:avLst/>
          </a:prstGeom>
          <a:ln w="19050">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直接连接符 41"/>
          <p:cNvCxnSpPr>
            <a:stCxn id="23" idx="3"/>
            <a:endCxn id="20" idx="7"/>
          </p:cNvCxnSpPr>
          <p:nvPr/>
        </p:nvCxnSpPr>
        <p:spPr>
          <a:xfrm flipH="1">
            <a:off x="5818656" y="1523424"/>
            <a:ext cx="40640" cy="179705"/>
          </a:xfrm>
          <a:prstGeom prst="line">
            <a:avLst/>
          </a:prstGeom>
          <a:ln w="19050">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直接连接符 44"/>
          <p:cNvCxnSpPr>
            <a:stCxn id="24" idx="2"/>
            <a:endCxn id="20" idx="6"/>
          </p:cNvCxnSpPr>
          <p:nvPr/>
        </p:nvCxnSpPr>
        <p:spPr>
          <a:xfrm flipH="1">
            <a:off x="5973177" y="1835646"/>
            <a:ext cx="265430" cy="71120"/>
          </a:xfrm>
          <a:prstGeom prst="line">
            <a:avLst/>
          </a:prstGeom>
          <a:ln w="19050">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4" name="椭圆 53"/>
          <p:cNvSpPr/>
          <p:nvPr/>
        </p:nvSpPr>
        <p:spPr>
          <a:xfrm>
            <a:off x="739984" y="2314583"/>
            <a:ext cx="1375006" cy="1105336"/>
          </a:xfrm>
          <a:prstGeom prst="ellipse">
            <a:avLst/>
          </a:prstGeom>
          <a:noFill/>
          <a:ln w="28575">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椭圆 1"/>
          <p:cNvSpPr/>
          <p:nvPr/>
        </p:nvSpPr>
        <p:spPr>
          <a:xfrm>
            <a:off x="6238607" y="2067358"/>
            <a:ext cx="360030" cy="360805"/>
          </a:xfrm>
          <a:prstGeom prst="ellipse">
            <a:avLst/>
          </a:prstGeom>
          <a:solidFill>
            <a:schemeClr val="accent2">
              <a:lumMod val="40000"/>
              <a:lumOff val="60000"/>
            </a:schemeClr>
          </a:solidFill>
        </p:spPr>
        <p:txBody>
          <a:bodyPr wrap="square" rtlCol="0" anchor="ctr">
            <a:noAutofit/>
          </a:bodyPr>
          <a:p>
            <a:pPr algn="ctr">
              <a:lnSpc>
                <a:spcPct val="120000"/>
              </a:lnSpc>
            </a:pPr>
            <a:r>
              <a:rPr lang="zh-CN" altLang="en-US" sz="1100" b="1" dirty="0">
                <a:solidFill>
                  <a:schemeClr val="bg1"/>
                </a:solidFill>
                <a:latin typeface="微软雅黑" panose="020B0503020204020204" pitchFamily="34" charset="-122"/>
                <a:ea typeface="微软雅黑" panose="020B0503020204020204" pitchFamily="34" charset="-122"/>
              </a:rPr>
              <a:t>员工</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a:stCxn id="2" idx="2"/>
          </p:cNvCxnSpPr>
          <p:nvPr/>
        </p:nvCxnSpPr>
        <p:spPr>
          <a:xfrm flipH="1" flipV="1">
            <a:off x="5973445" y="2067560"/>
            <a:ext cx="265430" cy="180340"/>
          </a:xfrm>
          <a:prstGeom prst="line">
            <a:avLst/>
          </a:prstGeom>
          <a:ln w="19050">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销售目标</a:t>
            </a:r>
            <a:r>
              <a:rPr lang="en-US" altLang="zh-CN" dirty="0" smtClean="0"/>
              <a:t>-</a:t>
            </a:r>
            <a:r>
              <a:rPr lang="zh-CN" altLang="en-US" dirty="0" smtClean="0"/>
              <a:t>产品</a:t>
            </a:r>
            <a:r>
              <a:rPr lang="zh-CN" altLang="en-US" dirty="0"/>
              <a:t>蓝图</a:t>
            </a:r>
            <a:endParaRPr lang="zh-CN" altLang="en-US" dirty="0"/>
          </a:p>
        </p:txBody>
      </p:sp>
      <p:sp>
        <p:nvSpPr>
          <p:cNvPr id="120" name="TextBox 119"/>
          <p:cNvSpPr txBox="1"/>
          <p:nvPr/>
        </p:nvSpPr>
        <p:spPr>
          <a:xfrm>
            <a:off x="587526" y="987618"/>
            <a:ext cx="4051034" cy="2809523"/>
          </a:xfrm>
          <a:prstGeom prst="rect">
            <a:avLst/>
          </a:prstGeom>
          <a:solidFill>
            <a:srgbClr val="003B76">
              <a:lumMod val="40000"/>
              <a:lumOff val="60000"/>
            </a:srgbClr>
          </a:solidFill>
          <a:ln w="28575">
            <a:noFill/>
            <a:prstDash val="sysDash"/>
            <a:round/>
          </a:ln>
          <a:effectLst/>
        </p:spPr>
        <p:txBody>
          <a:bodyPr anchor="t"/>
          <a:lstStyle>
            <a:defPPr>
              <a:defRPr lang="en-US"/>
            </a:defPPr>
            <a:lvl1pPr marR="0" lvl="0" indent="0" algn="ctr" defTabSz="914400" eaLnBrk="0" fontAlgn="base" hangingPunct="0">
              <a:lnSpc>
                <a:spcPct val="100000"/>
              </a:lnSpc>
              <a:spcBef>
                <a:spcPct val="0"/>
              </a:spcBef>
              <a:spcAft>
                <a:spcPct val="0"/>
              </a:spcAft>
              <a:buClrTx/>
              <a:buSzTx/>
              <a:buFont typeface="Arial" panose="020B0604020202020204" pitchFamily="34" charset="0"/>
              <a:buNone/>
              <a:defRPr kumimoji="1" sz="1600" b="1" i="0" u="none" strike="noStrike" kern="0" cap="none" spc="0" normalizeH="0" baseline="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defRPr>
            </a:lvl1pPr>
          </a:lstStyle>
          <a:p>
            <a:pPr marL="0" marR="0" lvl="0" indent="0" algn="ctr" defTabSz="914400" eaLnBrk="0" fontAlgn="base" latinLnBrk="0" hangingPunct="0">
              <a:lnSpc>
                <a:spcPct val="100000"/>
              </a:lnSpc>
              <a:spcBef>
                <a:spcPct val="0"/>
              </a:spcBef>
              <a:spcAft>
                <a:spcPct val="0"/>
              </a:spcAft>
              <a:buClrTx/>
              <a:buSzTx/>
              <a:buFont typeface="Arial" panose="020B0604020202020204" pitchFamily="34" charset="0"/>
              <a:buNone/>
              <a:defRPr/>
            </a:pPr>
            <a:r>
              <a:rPr kumimoji="1" lang="zh-CN" alt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销售编制平台</a:t>
            </a:r>
            <a:endParaRPr kumimoji="1" lang="en-US" altLang="zh-CN"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a:p>
            <a:pPr marL="0" marR="0" lvl="0" indent="0" algn="ctr"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1" lang="en-US" altLang="zh-CN"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122" name="TextBox 121"/>
          <p:cNvSpPr txBox="1"/>
          <p:nvPr/>
        </p:nvSpPr>
        <p:spPr>
          <a:xfrm>
            <a:off x="721553" y="1357307"/>
            <a:ext cx="3406542" cy="696218"/>
          </a:xfrm>
          <a:prstGeom prst="rect">
            <a:avLst/>
          </a:prstGeom>
          <a:solidFill>
            <a:srgbClr val="FFFFFF"/>
          </a:solidFill>
          <a:ln>
            <a:solidFill>
              <a:srgbClr val="FFFFFF"/>
            </a:solidFill>
          </a:ln>
        </p:spPr>
        <p:txBody>
          <a:bodyPr wrap="square" rtlCol="0">
            <a:noAutofit/>
          </a:bodyPr>
          <a:lstStyle/>
          <a:p>
            <a:pPr algn="ctr">
              <a:lnSpc>
                <a:spcPct val="120000"/>
              </a:lnSpc>
              <a:defRPr/>
            </a:pPr>
            <a:r>
              <a:rPr lang="zh-CN" altLang="en-US" sz="1050" b="1" kern="0" dirty="0" smtClean="0">
                <a:solidFill>
                  <a:srgbClr val="000000"/>
                </a:solidFill>
                <a:latin typeface="微软雅黑" panose="020B0503020204020204" pitchFamily="34" charset="-122"/>
                <a:ea typeface="微软雅黑" panose="020B0503020204020204" pitchFamily="34" charset="-122"/>
              </a:rPr>
              <a:t>年度目标</a:t>
            </a:r>
            <a:r>
              <a:rPr lang="en-US" altLang="zh-CN" sz="1050" b="1" kern="0" dirty="0" smtClean="0">
                <a:solidFill>
                  <a:srgbClr val="000000"/>
                </a:solidFill>
                <a:latin typeface="微软雅黑" panose="020B0503020204020204" pitchFamily="34" charset="-122"/>
                <a:ea typeface="微软雅黑" panose="020B0503020204020204" pitchFamily="34" charset="-122"/>
              </a:rPr>
              <a:t>	       </a:t>
            </a:r>
            <a:r>
              <a:rPr lang="zh-CN" altLang="en-US" sz="1050" b="1" kern="0" dirty="0" smtClean="0">
                <a:solidFill>
                  <a:srgbClr val="000000"/>
                </a:solidFill>
                <a:latin typeface="微软雅黑" panose="020B0503020204020204" pitchFamily="34" charset="-122"/>
                <a:ea typeface="微软雅黑" panose="020B0503020204020204" pitchFamily="34" charset="-122"/>
              </a:rPr>
              <a:t>月度目标          更多目标周期</a:t>
            </a:r>
            <a:endParaRPr lang="en-US" altLang="zh-CN" sz="1050" b="1" kern="0" dirty="0" smtClean="0">
              <a:solidFill>
                <a:srgbClr val="000000"/>
              </a:solidFill>
              <a:latin typeface="微软雅黑" panose="020B0503020204020204" pitchFamily="34" charset="-122"/>
              <a:ea typeface="微软雅黑" panose="020B0503020204020204" pitchFamily="34" charset="-122"/>
            </a:endParaRPr>
          </a:p>
          <a:p>
            <a:pPr algn="ctr">
              <a:lnSpc>
                <a:spcPct val="120000"/>
              </a:lnSpc>
              <a:defRPr/>
            </a:pPr>
            <a:endParaRPr lang="en-US" altLang="zh-CN" sz="900" kern="0" dirty="0" smtClean="0">
              <a:solidFill>
                <a:srgbClr val="000000"/>
              </a:solidFill>
              <a:latin typeface="微软雅黑" panose="020B0503020204020204" pitchFamily="34" charset="-122"/>
              <a:ea typeface="微软雅黑" panose="020B0503020204020204" pitchFamily="34" charset="-122"/>
            </a:endParaRPr>
          </a:p>
        </p:txBody>
      </p:sp>
      <p:sp>
        <p:nvSpPr>
          <p:cNvPr id="123" name="TextBox 122"/>
          <p:cNvSpPr txBox="1"/>
          <p:nvPr/>
        </p:nvSpPr>
        <p:spPr>
          <a:xfrm>
            <a:off x="834783" y="1660352"/>
            <a:ext cx="995698" cy="321940"/>
          </a:xfrm>
          <a:prstGeom prst="rect">
            <a:avLst/>
          </a:prstGeom>
          <a:solidFill>
            <a:srgbClr val="F79646"/>
          </a:solidFill>
        </p:spPr>
        <p:txBody>
          <a:bodyPr wrap="square" lIns="36000" rIns="36000" rtlCol="0" anchor="ctr">
            <a:noAutofit/>
          </a:bodyPr>
          <a:lstStyle>
            <a:defPPr>
              <a:defRPr lang="zh-CN"/>
            </a:defPPr>
            <a:lvl1pPr algn="ctr" eaLnBrk="0" hangingPunct="0">
              <a:buFont typeface="Arial" panose="020B0604020202020204" pitchFamily="34" charset="0"/>
              <a:buNone/>
              <a:defRPr sz="100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费用预算</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24" name="TextBox 123"/>
          <p:cNvSpPr txBox="1"/>
          <p:nvPr/>
        </p:nvSpPr>
        <p:spPr>
          <a:xfrm>
            <a:off x="1940009" y="1660352"/>
            <a:ext cx="1005394" cy="315233"/>
          </a:xfrm>
          <a:prstGeom prst="rect">
            <a:avLst/>
          </a:prstGeom>
          <a:solidFill>
            <a:srgbClr val="F79646"/>
          </a:solidFill>
        </p:spPr>
        <p:txBody>
          <a:bodyPr wrap="square" lIns="36000" rIns="36000" rtlCol="0" anchor="ctr">
            <a:noAutofit/>
          </a:bodyPr>
          <a:lstStyle>
            <a:defPPr>
              <a:defRPr lang="zh-CN"/>
            </a:defPPr>
            <a:lvl1pPr algn="ctr" eaLnBrk="0" hangingPunct="0">
              <a:buFont typeface="Arial" panose="020B0604020202020204" pitchFamily="34" charset="0"/>
              <a:buNone/>
              <a:defRPr sz="100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资金预算</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25" name="TextBox 124"/>
          <p:cNvSpPr txBox="1"/>
          <p:nvPr/>
        </p:nvSpPr>
        <p:spPr>
          <a:xfrm>
            <a:off x="3050192" y="1666070"/>
            <a:ext cx="960798" cy="316259"/>
          </a:xfrm>
          <a:prstGeom prst="rect">
            <a:avLst/>
          </a:prstGeom>
          <a:solidFill>
            <a:srgbClr val="F79646"/>
          </a:solidFill>
        </p:spPr>
        <p:txBody>
          <a:bodyPr wrap="square" lIns="36000" rIns="36000" rtlCol="0" anchor="ctr">
            <a:noAutofit/>
          </a:bodyPr>
          <a:lstStyle>
            <a:defPPr>
              <a:defRPr lang="zh-CN"/>
            </a:defPPr>
            <a:lvl1pPr algn="ctr">
              <a:defRPr sz="1000"/>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更多</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预算业务类型</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26" name="TextBox 125"/>
          <p:cNvSpPr txBox="1"/>
          <p:nvPr/>
        </p:nvSpPr>
        <p:spPr>
          <a:xfrm>
            <a:off x="721553" y="2170752"/>
            <a:ext cx="3406542" cy="1031384"/>
          </a:xfrm>
          <a:prstGeom prst="rect">
            <a:avLst/>
          </a:prstGeom>
          <a:solidFill>
            <a:srgbClr val="FFFFFF"/>
          </a:solidFill>
          <a:ln>
            <a:solidFill>
              <a:srgbClr val="FFFFFF"/>
            </a:solidFill>
          </a:ln>
        </p:spPr>
        <p:txBody>
          <a:bodyPr wrap="square" rtlCol="0" anchor="t">
            <a:noAutofit/>
          </a:bodyPr>
          <a:lstStyle/>
          <a:p>
            <a:pPr algn="ctr">
              <a:lnSpc>
                <a:spcPct val="120000"/>
              </a:lnSpc>
              <a:defRPr/>
            </a:pPr>
            <a:r>
              <a:rPr lang="zh-CN" altLang="en-US" sz="1050" b="1" kern="0" dirty="0" smtClean="0">
                <a:solidFill>
                  <a:srgbClr val="000000"/>
                </a:solidFill>
                <a:latin typeface="微软雅黑" panose="020B0503020204020204" pitchFamily="34" charset="-122"/>
                <a:ea typeface="微软雅黑" panose="020B0503020204020204" pitchFamily="34" charset="-122"/>
              </a:rPr>
              <a:t>多维预算模板样式方案</a:t>
            </a:r>
            <a:endParaRPr lang="en-US" altLang="zh-CN" sz="1050" b="1" kern="0" dirty="0" smtClean="0">
              <a:solidFill>
                <a:srgbClr val="000000"/>
              </a:solidFill>
              <a:latin typeface="微软雅黑" panose="020B0503020204020204" pitchFamily="34" charset="-122"/>
              <a:ea typeface="微软雅黑" panose="020B0503020204020204" pitchFamily="34" charset="-122"/>
            </a:endParaRPr>
          </a:p>
        </p:txBody>
      </p:sp>
      <p:sp>
        <p:nvSpPr>
          <p:cNvPr id="127" name="TextBox 126"/>
          <p:cNvSpPr txBox="1"/>
          <p:nvPr/>
        </p:nvSpPr>
        <p:spPr>
          <a:xfrm>
            <a:off x="1280200" y="2457751"/>
            <a:ext cx="627389" cy="261028"/>
          </a:xfrm>
          <a:prstGeom prst="rect">
            <a:avLst/>
          </a:prstGeom>
          <a:solidFill>
            <a:srgbClr val="D9ECFF"/>
          </a:solidFill>
        </p:spPr>
        <p:txBody>
          <a:bodyPr wrap="square" lIns="36000" rIns="36000" rtlCol="0" anchor="ctr">
            <a:noAutofit/>
          </a:bodyPr>
          <a:lstStyle>
            <a:defPPr>
              <a:defRPr lang="zh-CN"/>
            </a:defPPr>
            <a:lvl1pPr algn="ctr">
              <a:defRPr sz="1000"/>
            </a:lvl1pPr>
          </a:lstStyle>
          <a:p>
            <a:r>
              <a:rPr lang="zh-CN" altLang="en-US" dirty="0" smtClean="0">
                <a:solidFill>
                  <a:srgbClr val="000000"/>
                </a:solidFill>
                <a:latin typeface="微软雅黑" panose="020B0503020204020204" pitchFamily="34" charset="-122"/>
                <a:ea typeface="微软雅黑" panose="020B0503020204020204" pitchFamily="34" charset="-122"/>
              </a:rPr>
              <a:t>目标组织</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28" name="矩形 127"/>
          <p:cNvSpPr/>
          <p:nvPr/>
        </p:nvSpPr>
        <p:spPr>
          <a:xfrm>
            <a:off x="665375" y="2477166"/>
            <a:ext cx="607859" cy="261610"/>
          </a:xfrm>
          <a:prstGeom prst="rect">
            <a:avLst/>
          </a:prstGeom>
        </p:spPr>
        <p:txBody>
          <a:bodyPr wrap="none">
            <a:spAutoFit/>
          </a:bodyPr>
          <a:lstStyle/>
          <a:p>
            <a:r>
              <a:rPr lang="zh-CN" altLang="en-US" sz="1050" b="1" dirty="0" smtClean="0">
                <a:solidFill>
                  <a:srgbClr val="000000"/>
                </a:solidFill>
                <a:latin typeface="微软雅黑" panose="020B0503020204020204" pitchFamily="34" charset="-122"/>
                <a:ea typeface="微软雅黑" panose="020B0503020204020204" pitchFamily="34" charset="-122"/>
              </a:rPr>
              <a:t>主</a:t>
            </a:r>
            <a:r>
              <a:rPr lang="zh-CN" altLang="en-US" sz="1050" b="1" dirty="0">
                <a:solidFill>
                  <a:srgbClr val="000000"/>
                </a:solidFill>
                <a:latin typeface="微软雅黑" panose="020B0503020204020204" pitchFamily="34" charset="-122"/>
                <a:ea typeface="微软雅黑" panose="020B0503020204020204" pitchFamily="34" charset="-122"/>
              </a:rPr>
              <a:t>维度</a:t>
            </a:r>
            <a:endParaRPr lang="zh-CN" altLang="en-US" sz="1050" b="1" dirty="0">
              <a:solidFill>
                <a:srgbClr val="000000"/>
              </a:solidFill>
              <a:latin typeface="微软雅黑" panose="020B0503020204020204" pitchFamily="34" charset="-122"/>
              <a:ea typeface="微软雅黑" panose="020B0503020204020204" pitchFamily="34" charset="-122"/>
            </a:endParaRPr>
          </a:p>
        </p:txBody>
      </p:sp>
      <p:sp>
        <p:nvSpPr>
          <p:cNvPr id="129" name="矩形 128"/>
          <p:cNvSpPr/>
          <p:nvPr/>
        </p:nvSpPr>
        <p:spPr>
          <a:xfrm>
            <a:off x="665375" y="2772205"/>
            <a:ext cx="607859" cy="261610"/>
          </a:xfrm>
          <a:prstGeom prst="rect">
            <a:avLst/>
          </a:prstGeom>
        </p:spPr>
        <p:txBody>
          <a:bodyPr wrap="none">
            <a:spAutoFit/>
          </a:bodyPr>
          <a:lstStyle/>
          <a:p>
            <a:r>
              <a:rPr lang="zh-CN" altLang="en-US" sz="1050" b="1" dirty="0" smtClean="0">
                <a:solidFill>
                  <a:srgbClr val="000000"/>
                </a:solidFill>
                <a:latin typeface="微软雅黑" panose="020B0503020204020204" pitchFamily="34" charset="-122"/>
                <a:ea typeface="微软雅黑" panose="020B0503020204020204" pitchFamily="34" charset="-122"/>
              </a:rPr>
              <a:t>辅维度</a:t>
            </a:r>
            <a:endParaRPr lang="zh-CN" altLang="en-US" sz="1050" b="1" dirty="0">
              <a:solidFill>
                <a:srgbClr val="000000"/>
              </a:solidFill>
              <a:latin typeface="微软雅黑" panose="020B0503020204020204" pitchFamily="34" charset="-122"/>
              <a:ea typeface="微软雅黑" panose="020B0503020204020204" pitchFamily="34" charset="-122"/>
            </a:endParaRPr>
          </a:p>
        </p:txBody>
      </p:sp>
      <p:sp>
        <p:nvSpPr>
          <p:cNvPr id="130" name="TextBox 129"/>
          <p:cNvSpPr txBox="1"/>
          <p:nvPr/>
        </p:nvSpPr>
        <p:spPr>
          <a:xfrm>
            <a:off x="1280200" y="2781601"/>
            <a:ext cx="627389" cy="261028"/>
          </a:xfrm>
          <a:prstGeom prst="rect">
            <a:avLst/>
          </a:prstGeom>
          <a:solidFill>
            <a:srgbClr val="D9ECFF"/>
          </a:solidFill>
        </p:spPr>
        <p:txBody>
          <a:bodyPr wrap="square" lIns="36000" rIns="36000" rtlCol="0" anchor="t">
            <a:noAutofit/>
          </a:bodyPr>
          <a:lstStyle>
            <a:defPPr>
              <a:defRPr lang="zh-CN"/>
            </a:defPPr>
            <a:lvl1pPr algn="ctr">
              <a:defRPr sz="1000"/>
            </a:lvl1pPr>
          </a:lstStyle>
          <a:p>
            <a:r>
              <a:rPr lang="zh-CN" altLang="en-US" dirty="0">
                <a:solidFill>
                  <a:srgbClr val="000000"/>
                </a:solidFill>
                <a:latin typeface="微软雅黑" panose="020B0503020204020204" pitchFamily="34" charset="-122"/>
                <a:ea typeface="微软雅黑" panose="020B0503020204020204" pitchFamily="34" charset="-122"/>
              </a:rPr>
              <a:t>部门</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2005829" y="2781730"/>
            <a:ext cx="627389" cy="261028"/>
          </a:xfrm>
          <a:prstGeom prst="rect">
            <a:avLst/>
          </a:prstGeom>
          <a:solidFill>
            <a:srgbClr val="D9ECFF"/>
          </a:solidFill>
        </p:spPr>
        <p:txBody>
          <a:bodyPr wrap="square" lIns="36000" rIns="36000" rtlCol="0" anchor="t">
            <a:noAutofit/>
          </a:bodyPr>
          <a:lstStyle>
            <a:defPPr>
              <a:defRPr lang="zh-CN"/>
            </a:defPPr>
            <a:lvl1pPr algn="ctr">
              <a:defRPr sz="1000"/>
            </a:lvl1pPr>
          </a:lstStyle>
          <a:p>
            <a:r>
              <a:rPr lang="zh-CN" altLang="en-US" dirty="0">
                <a:solidFill>
                  <a:srgbClr val="000000"/>
                </a:solidFill>
                <a:latin typeface="微软雅黑" panose="020B0503020204020204" pitchFamily="34" charset="-122"/>
                <a:ea typeface="微软雅黑" panose="020B0503020204020204" pitchFamily="34" charset="-122"/>
              </a:rPr>
              <a:t>员工</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33" name="TextBox 132"/>
          <p:cNvSpPr txBox="1"/>
          <p:nvPr/>
        </p:nvSpPr>
        <p:spPr>
          <a:xfrm>
            <a:off x="2715017" y="2782123"/>
            <a:ext cx="627389" cy="261028"/>
          </a:xfrm>
          <a:prstGeom prst="rect">
            <a:avLst/>
          </a:prstGeom>
          <a:solidFill>
            <a:srgbClr val="D9ECFF"/>
          </a:solidFill>
        </p:spPr>
        <p:txBody>
          <a:bodyPr wrap="square" lIns="36000" rIns="36000" rtlCol="0" anchor="t">
            <a:noAutofit/>
          </a:bodyPr>
          <a:lstStyle>
            <a:defPPr>
              <a:defRPr lang="zh-CN"/>
            </a:defPPr>
            <a:lvl1pPr algn="ctr">
              <a:defRPr sz="1000"/>
            </a:lvl1pPr>
          </a:lstStyle>
          <a:p>
            <a:r>
              <a:rPr lang="zh-CN" altLang="en-US" dirty="0" smtClean="0">
                <a:solidFill>
                  <a:srgbClr val="000000"/>
                </a:solidFill>
                <a:latin typeface="微软雅黑" panose="020B0503020204020204" pitchFamily="34" charset="-122"/>
                <a:ea typeface="微软雅黑" panose="020B0503020204020204" pitchFamily="34" charset="-122"/>
              </a:rPr>
              <a:t>更多</a:t>
            </a:r>
            <a:r>
              <a:rPr lang="en-US" altLang="zh-CN" dirty="0" smtClean="0">
                <a:solidFill>
                  <a:srgbClr val="000000"/>
                </a:solidFill>
                <a:latin typeface="微软雅黑" panose="020B0503020204020204" pitchFamily="34" charset="-122"/>
                <a:ea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34" name="TextBox 133"/>
          <p:cNvSpPr txBox="1"/>
          <p:nvPr/>
        </p:nvSpPr>
        <p:spPr>
          <a:xfrm>
            <a:off x="718050" y="3335486"/>
            <a:ext cx="1620000" cy="360385"/>
          </a:xfrm>
          <a:prstGeom prst="rect">
            <a:avLst/>
          </a:prstGeom>
          <a:solidFill>
            <a:srgbClr val="FFFFFF"/>
          </a:solidFill>
          <a:ln>
            <a:solidFill>
              <a:srgbClr val="FFFFFF"/>
            </a:solidFill>
          </a:ln>
        </p:spPr>
        <p:txBody>
          <a:bodyPr wrap="square" rtlCol="0" anchor="ctr">
            <a:noAutofit/>
          </a:bodyPr>
          <a:lstStyle/>
          <a:p>
            <a:pPr algn="ctr">
              <a:lnSpc>
                <a:spcPct val="120000"/>
              </a:lnSpc>
              <a:defRPr/>
            </a:pPr>
            <a:r>
              <a:rPr lang="zh-CN" altLang="en-US" sz="1050" b="1" kern="0" dirty="0" smtClean="0">
                <a:solidFill>
                  <a:srgbClr val="000000"/>
                </a:solidFill>
                <a:latin typeface="微软雅黑" panose="020B0503020204020204" pitchFamily="34" charset="-122"/>
                <a:ea typeface="微软雅黑" panose="020B0503020204020204" pitchFamily="34" charset="-122"/>
              </a:rPr>
              <a:t>目标调整</a:t>
            </a:r>
            <a:r>
              <a:rPr lang="en-US" altLang="zh-CN" sz="1050" b="1" kern="0" dirty="0" smtClean="0">
                <a:solidFill>
                  <a:srgbClr val="000000"/>
                </a:solidFill>
                <a:latin typeface="微软雅黑" panose="020B0503020204020204" pitchFamily="34" charset="-122"/>
                <a:ea typeface="微软雅黑" panose="020B0503020204020204" pitchFamily="34" charset="-122"/>
              </a:rPr>
              <a:t>&amp;</a:t>
            </a:r>
            <a:r>
              <a:rPr lang="zh-CN" altLang="en-US" sz="1050" b="1" kern="0" dirty="0" smtClean="0">
                <a:solidFill>
                  <a:srgbClr val="000000"/>
                </a:solidFill>
                <a:latin typeface="微软雅黑" panose="020B0503020204020204" pitchFamily="34" charset="-122"/>
                <a:ea typeface="微软雅黑" panose="020B0503020204020204" pitchFamily="34" charset="-122"/>
              </a:rPr>
              <a:t>调剂</a:t>
            </a:r>
            <a:endParaRPr lang="en-US" altLang="zh-CN" sz="1050" b="1" kern="0" dirty="0" smtClean="0">
              <a:solidFill>
                <a:srgbClr val="000000"/>
              </a:solidFill>
              <a:latin typeface="微软雅黑" panose="020B0503020204020204" pitchFamily="34" charset="-122"/>
              <a:ea typeface="微软雅黑" panose="020B0503020204020204" pitchFamily="34" charset="-122"/>
            </a:endParaRPr>
          </a:p>
        </p:txBody>
      </p:sp>
      <p:sp>
        <p:nvSpPr>
          <p:cNvPr id="135" name="下箭头 134"/>
          <p:cNvSpPr/>
          <p:nvPr/>
        </p:nvSpPr>
        <p:spPr>
          <a:xfrm>
            <a:off x="4170508" y="1357306"/>
            <a:ext cx="396044" cy="2329898"/>
          </a:xfrm>
          <a:prstGeom prst="downArrow">
            <a:avLst/>
          </a:prstGeom>
          <a:solidFill>
            <a:srgbClr val="FFFFFF"/>
          </a:solidFill>
          <a:ln>
            <a:noFill/>
          </a:ln>
          <a:effectLst/>
        </p:spPr>
        <p:txBody>
          <a:bodyPr wrap="square" rtlCol="0" anchor="ctr">
            <a:noAutofit/>
          </a:bodyPr>
          <a:lstStyle/>
          <a:p>
            <a:pPr algn="ctr">
              <a:defRPr/>
            </a:pPr>
            <a:r>
              <a:rPr lang="zh-CN" altLang="en-US" sz="1000" b="1" kern="0" dirty="0" smtClean="0">
                <a:solidFill>
                  <a:srgbClr val="000000"/>
                </a:solidFill>
                <a:latin typeface="微软雅黑" panose="020B0503020204020204" pitchFamily="34" charset="-122"/>
                <a:ea typeface="微软雅黑" panose="020B0503020204020204" pitchFamily="34" charset="-122"/>
              </a:rPr>
              <a:t>编制与执行进度控制</a:t>
            </a:r>
            <a:endParaRPr lang="zh-CN" altLang="en-US" sz="1000" b="1" kern="0" dirty="0" smtClean="0">
              <a:solidFill>
                <a:srgbClr val="000000"/>
              </a:solidFill>
              <a:latin typeface="微软雅黑" panose="020B0503020204020204" pitchFamily="34" charset="-122"/>
              <a:ea typeface="微软雅黑" panose="020B0503020204020204" pitchFamily="34" charset="-122"/>
            </a:endParaRPr>
          </a:p>
        </p:txBody>
      </p:sp>
      <p:sp>
        <p:nvSpPr>
          <p:cNvPr id="136" name="TextBox 135"/>
          <p:cNvSpPr txBox="1"/>
          <p:nvPr/>
        </p:nvSpPr>
        <p:spPr>
          <a:xfrm>
            <a:off x="7020269" y="987618"/>
            <a:ext cx="1656071" cy="3240360"/>
          </a:xfrm>
          <a:prstGeom prst="rect">
            <a:avLst/>
          </a:prstGeom>
          <a:solidFill>
            <a:srgbClr val="003B76">
              <a:lumMod val="40000"/>
              <a:lumOff val="60000"/>
            </a:srgbClr>
          </a:solidFill>
          <a:ln w="28575">
            <a:noFill/>
            <a:prstDash val="sysDash"/>
            <a:round/>
          </a:ln>
          <a:effectLst/>
        </p:spPr>
        <p:txBody>
          <a:bodyPr anchor="t"/>
          <a:lstStyle>
            <a:defPPr>
              <a:defRPr lang="zh-CN"/>
            </a:defPPr>
            <a:lvl1pPr algn="ctr">
              <a:defRPr kumimoji="1" sz="16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目标分析</a:t>
            </a:r>
            <a:endParaRPr kumimoji="1" lang="en-US" altLang="zh-CN"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137" name="TextBox 136"/>
          <p:cNvSpPr txBox="1"/>
          <p:nvPr/>
        </p:nvSpPr>
        <p:spPr>
          <a:xfrm>
            <a:off x="1512087" y="4128444"/>
            <a:ext cx="4318029" cy="701394"/>
          </a:xfrm>
          <a:prstGeom prst="rect">
            <a:avLst/>
          </a:prstGeom>
          <a:solidFill>
            <a:srgbClr val="003B76">
              <a:lumMod val="20000"/>
              <a:lumOff val="80000"/>
            </a:srgbClr>
          </a:solidFill>
          <a:ln w="28575">
            <a:noFill/>
            <a:prstDash val="sysDash"/>
            <a:round/>
          </a:ln>
          <a:effectLst/>
        </p:spPr>
        <p:txBody>
          <a:bodyPr anchor="ctr"/>
          <a:lstStyle>
            <a:defPPr>
              <a:defRPr lang="zh-CN"/>
            </a:defPPr>
            <a:lvl1pPr>
              <a:defRPr kumimoji="1" sz="1400" b="1">
                <a:solidFill>
                  <a:schemeClr val="bg1"/>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基础</a:t>
            </a:r>
            <a:endParaRPr kumimoji="1" lang="en-US" altLang="zh-CN"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1" lang="zh-CN" altLang="en-US"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设置</a:t>
            </a:r>
            <a:endParaRPr kumimoji="1" lang="zh-CN" altLang="en-US"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38" name="TextBox 137"/>
          <p:cNvSpPr txBox="1"/>
          <p:nvPr/>
        </p:nvSpPr>
        <p:spPr>
          <a:xfrm>
            <a:off x="2128272" y="4233827"/>
            <a:ext cx="1080000" cy="216557"/>
          </a:xfrm>
          <a:prstGeom prst="rect">
            <a:avLst/>
          </a:prstGeom>
          <a:solidFill>
            <a:srgbClr val="D9ECFF"/>
          </a:solidFill>
          <a:ln>
            <a:solidFill>
              <a:srgbClr val="FFFFFF"/>
            </a:solidFill>
          </a:ln>
        </p:spPr>
        <p:txBody>
          <a:bodyPr wrap="square" lIns="36000" rIns="36000" rtlCol="0" anchor="t">
            <a:noAutofit/>
          </a:bodyPr>
          <a:lstStyle>
            <a:defPPr>
              <a:defRPr lang="zh-CN"/>
            </a:defPPr>
            <a:lvl1pPr algn="ctr">
              <a:defRPr sz="1000"/>
            </a:lvl1pPr>
          </a:lstStyle>
          <a:p>
            <a:pPr>
              <a:defRPr/>
            </a:pPr>
            <a:r>
              <a:rPr lang="zh-CN" altLang="en-US" kern="0" dirty="0" smtClean="0">
                <a:solidFill>
                  <a:srgbClr val="000000"/>
                </a:solidFill>
                <a:latin typeface="微软雅黑" panose="020B0503020204020204" pitchFamily="34" charset="-122"/>
                <a:ea typeface="微软雅黑" panose="020B0503020204020204" pitchFamily="34" charset="-122"/>
              </a:rPr>
              <a:t>目标组织架构</a:t>
            </a:r>
            <a:endParaRPr lang="zh-CN" altLang="en-US" kern="0" dirty="0">
              <a:solidFill>
                <a:srgbClr val="000000"/>
              </a:solidFill>
              <a:latin typeface="微软雅黑" panose="020B0503020204020204" pitchFamily="34" charset="-122"/>
              <a:ea typeface="微软雅黑" panose="020B0503020204020204" pitchFamily="34" charset="-122"/>
            </a:endParaRPr>
          </a:p>
        </p:txBody>
      </p:sp>
      <p:sp>
        <p:nvSpPr>
          <p:cNvPr id="139" name="TextBox 138"/>
          <p:cNvSpPr txBox="1"/>
          <p:nvPr/>
        </p:nvSpPr>
        <p:spPr>
          <a:xfrm>
            <a:off x="4570116" y="4492586"/>
            <a:ext cx="1098941" cy="216557"/>
          </a:xfrm>
          <a:prstGeom prst="rect">
            <a:avLst/>
          </a:prstGeom>
          <a:solidFill>
            <a:srgbClr val="D9ECFF"/>
          </a:solidFill>
          <a:ln>
            <a:solidFill>
              <a:srgbClr val="FFFFFF"/>
            </a:solidFill>
          </a:ln>
        </p:spPr>
        <p:txBody>
          <a:bodyPr wrap="square" lIns="36000" rIns="36000" rtlCol="0" anchor="t">
            <a:noAutofit/>
          </a:bodyPr>
          <a:lstStyle>
            <a:defPPr>
              <a:defRPr lang="zh-CN"/>
            </a:defPPr>
            <a:lvl1pPr algn="ctr">
              <a:defRPr sz="100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ym typeface="+mn-ea"/>
              </a:rPr>
              <a:t>目标</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数据类型</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0" name="TextBox 139"/>
          <p:cNvSpPr txBox="1"/>
          <p:nvPr/>
        </p:nvSpPr>
        <p:spPr>
          <a:xfrm>
            <a:off x="4589057" y="4233827"/>
            <a:ext cx="1080000" cy="216557"/>
          </a:xfrm>
          <a:prstGeom prst="rect">
            <a:avLst/>
          </a:prstGeom>
          <a:solidFill>
            <a:srgbClr val="D9ECFF"/>
          </a:solidFill>
          <a:ln>
            <a:solidFill>
              <a:srgbClr val="FFFFFF"/>
            </a:solidFill>
          </a:ln>
        </p:spPr>
        <p:txBody>
          <a:bodyPr wrap="square" lIns="36000" rIns="36000" rtlCol="0" anchor="t">
            <a:noAutofit/>
          </a:bodyPr>
          <a:lstStyle>
            <a:defPPr>
              <a:defRPr lang="zh-CN"/>
            </a:defPPr>
            <a:lvl1pPr algn="ctr">
              <a:defRPr sz="1000"/>
            </a:lvl1pPr>
          </a:lstStyle>
          <a:p>
            <a:pPr>
              <a:defRPr/>
            </a:pPr>
            <a:r>
              <a:rPr lang="zh-CN" altLang="en-US" kern="0" dirty="0" smtClean="0">
                <a:solidFill>
                  <a:srgbClr val="000000"/>
                </a:solidFill>
                <a:latin typeface="微软雅黑" panose="020B0503020204020204" pitchFamily="34" charset="-122"/>
                <a:ea typeface="微软雅黑" panose="020B0503020204020204" pitchFamily="34" charset="-122"/>
                <a:sym typeface="+mn-ea"/>
              </a:rPr>
              <a:t>目标</a:t>
            </a:r>
            <a:r>
              <a:rPr lang="zh-CN" altLang="en-US" kern="0" dirty="0" smtClean="0">
                <a:solidFill>
                  <a:srgbClr val="000000"/>
                </a:solidFill>
                <a:latin typeface="微软雅黑" panose="020B0503020204020204" pitchFamily="34" charset="-122"/>
                <a:ea typeface="微软雅黑" panose="020B0503020204020204" pitchFamily="34" charset="-122"/>
              </a:rPr>
              <a:t>方案</a:t>
            </a:r>
            <a:endParaRPr lang="zh-CN" altLang="en-US" kern="0" dirty="0">
              <a:solidFill>
                <a:srgbClr val="000000"/>
              </a:solidFill>
              <a:latin typeface="微软雅黑" panose="020B0503020204020204" pitchFamily="34" charset="-122"/>
              <a:ea typeface="微软雅黑" panose="020B0503020204020204" pitchFamily="34" charset="-122"/>
            </a:endParaRPr>
          </a:p>
        </p:txBody>
      </p:sp>
      <p:sp>
        <p:nvSpPr>
          <p:cNvPr id="141" name="TextBox 140"/>
          <p:cNvSpPr txBox="1"/>
          <p:nvPr/>
        </p:nvSpPr>
        <p:spPr>
          <a:xfrm>
            <a:off x="7192933" y="1357306"/>
            <a:ext cx="1320805" cy="311987"/>
          </a:xfrm>
          <a:prstGeom prst="rect">
            <a:avLst/>
          </a:prstGeom>
          <a:solidFill>
            <a:srgbClr val="FFFFFF"/>
          </a:solidFill>
          <a:ln w="19050">
            <a:noFill/>
          </a:ln>
        </p:spPr>
        <p:txBody>
          <a:bodyPr wrap="square" rtlCol="0" anchor="ctr">
            <a:noAutofit/>
          </a:bodyPr>
          <a:lstStyle>
            <a:defPPr>
              <a:defRPr lang="zh-CN"/>
            </a:defPPr>
            <a:lvl1pPr algn="ctr">
              <a:lnSpc>
                <a:spcPct val="120000"/>
              </a:lnSpc>
              <a:defRPr sz="1100" b="1">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目标与调整查询</a:t>
            </a:r>
            <a:endParaRPr kumimoji="0" lang="en-US" altLang="zh-CN" sz="11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2" name="TextBox 141"/>
          <p:cNvSpPr txBox="1"/>
          <p:nvPr/>
        </p:nvSpPr>
        <p:spPr>
          <a:xfrm>
            <a:off x="7192933" y="1744272"/>
            <a:ext cx="1320805" cy="1519656"/>
          </a:xfrm>
          <a:prstGeom prst="rect">
            <a:avLst/>
          </a:prstGeom>
          <a:solidFill>
            <a:srgbClr val="FFFFFF"/>
          </a:solidFill>
          <a:ln w="19050">
            <a:noFill/>
          </a:ln>
        </p:spPr>
        <p:txBody>
          <a:bodyPr wrap="square" rtlCol="0" anchor="t">
            <a:noAutofit/>
          </a:bodyPr>
          <a:lstStyle>
            <a:defPPr>
              <a:defRPr lang="zh-CN"/>
            </a:defPPr>
            <a:lvl1pPr algn="ctr">
              <a:lnSpc>
                <a:spcPct val="120000"/>
              </a:lnSpc>
              <a:defRPr sz="1100" b="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目标执行分析</a:t>
            </a:r>
            <a:endParaRPr kumimoji="0" lang="en-US" altLang="zh-CN" sz="11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7" name="TextBox 146"/>
          <p:cNvSpPr txBox="1"/>
          <p:nvPr/>
        </p:nvSpPr>
        <p:spPr>
          <a:xfrm>
            <a:off x="520852" y="627534"/>
            <a:ext cx="8155490" cy="306650"/>
          </a:xfrm>
          <a:prstGeom prst="rect">
            <a:avLst/>
          </a:prstGeom>
          <a:solidFill>
            <a:srgbClr val="003B76">
              <a:lumMod val="20000"/>
              <a:lumOff val="80000"/>
            </a:srgbClr>
          </a:solidFill>
          <a:ln w="28575">
            <a:noFill/>
            <a:prstDash val="sysDash"/>
            <a:round/>
          </a:ln>
          <a:effectLst/>
        </p:spPr>
        <p:txBody>
          <a:bodyPr anchor="t"/>
          <a:lstStyle>
            <a:defPPr>
              <a:defRPr lang="zh-CN"/>
            </a:defPPr>
            <a:lvl1pPr algn="ctr">
              <a:defRPr kumimoji="1" sz="16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00000"/>
              </a:lnSpc>
              <a:spcBef>
                <a:spcPts val="0"/>
              </a:spcBef>
              <a:spcAft>
                <a:spcPts val="0"/>
              </a:spcAft>
              <a:buClrTx/>
              <a:buSzTx/>
              <a:buFontTx/>
              <a:buNone/>
              <a:defRPr/>
            </a:pPr>
            <a:endParaRPr kumimoji="1"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8" name="TextBox 147"/>
          <p:cNvSpPr txBox="1"/>
          <p:nvPr/>
        </p:nvSpPr>
        <p:spPr>
          <a:xfrm>
            <a:off x="1511929" y="696928"/>
            <a:ext cx="1231200" cy="180000"/>
          </a:xfrm>
          <a:prstGeom prst="rect">
            <a:avLst/>
          </a:prstGeom>
          <a:solidFill>
            <a:srgbClr val="D9ECFF"/>
          </a:solidFill>
          <a:ln>
            <a:solidFill>
              <a:srgbClr val="FFFFFF"/>
            </a:solidFill>
          </a:ln>
        </p:spPr>
        <p:txBody>
          <a:bodyPr wrap="square" lIns="36000" rIns="36000" rtlCol="0" anchor="ctr">
            <a:noAutofit/>
          </a:bodyPr>
          <a:lstStyle>
            <a:defPPr>
              <a:defRPr lang="zh-CN"/>
            </a:defPPr>
            <a:lvl1pPr algn="ctr">
              <a:defRPr sz="1000"/>
            </a:lvl1pPr>
          </a:lstStyle>
          <a:p>
            <a:pPr>
              <a:defRPr/>
            </a:pPr>
            <a:r>
              <a:rPr lang="zh-CN" altLang="en-US" kern="0" dirty="0" smtClean="0">
                <a:solidFill>
                  <a:srgbClr val="000000"/>
                </a:solidFill>
                <a:latin typeface="微软雅黑" panose="020B0503020204020204" pitchFamily="34" charset="-122"/>
                <a:ea typeface="微软雅黑" panose="020B0503020204020204" pitchFamily="34" charset="-122"/>
              </a:rPr>
              <a:t>目标报表审批</a:t>
            </a:r>
            <a:endParaRPr lang="zh-CN" altLang="en-US" kern="0" dirty="0">
              <a:solidFill>
                <a:srgbClr val="000000"/>
              </a:solidFill>
              <a:latin typeface="微软雅黑" panose="020B0503020204020204" pitchFamily="34" charset="-122"/>
              <a:ea typeface="微软雅黑" panose="020B0503020204020204" pitchFamily="34" charset="-122"/>
            </a:endParaRPr>
          </a:p>
        </p:txBody>
      </p:sp>
      <p:sp>
        <p:nvSpPr>
          <p:cNvPr id="149" name="TextBox 148"/>
          <p:cNvSpPr txBox="1"/>
          <p:nvPr/>
        </p:nvSpPr>
        <p:spPr>
          <a:xfrm>
            <a:off x="4270055" y="696928"/>
            <a:ext cx="1231200" cy="180000"/>
          </a:xfrm>
          <a:prstGeom prst="rect">
            <a:avLst/>
          </a:prstGeom>
          <a:solidFill>
            <a:srgbClr val="D9ECFF"/>
          </a:solidFill>
          <a:ln>
            <a:solidFill>
              <a:srgbClr val="FFFFFF"/>
            </a:solidFill>
          </a:ln>
        </p:spPr>
        <p:txBody>
          <a:bodyPr wrap="square" lIns="36000" rIns="36000" rtlCol="0" anchor="ctr">
            <a:noAutofit/>
          </a:bodyPr>
          <a:lstStyle>
            <a:defPPr>
              <a:defRPr lang="en-US"/>
            </a:defPPr>
            <a:lvl1pPr marR="0" lvl="0" indent="0" algn="ctr" defTabSz="914400" eaLnBrk="0" fontAlgn="base" hangingPunct="0">
              <a:lnSpc>
                <a:spcPct val="100000"/>
              </a:lnSpc>
              <a:spcBef>
                <a:spcPct val="0"/>
              </a:spcBef>
              <a:spcAft>
                <a:spcPct val="0"/>
              </a:spcAft>
              <a:buClrTx/>
              <a:buSzTx/>
              <a:buFont typeface="Arial" panose="020B0604020202020204" pitchFamily="34" charset="0"/>
              <a:buNone/>
              <a:defRPr kumimoji="0" sz="1000" b="0" i="0" u="none" strike="noStrike" kern="0" cap="none" spc="0" normalizeH="0" baseline="0">
                <a:ln>
                  <a:noFill/>
                </a:ln>
                <a:solidFill>
                  <a:srgbClr val="000000"/>
                </a:solidFill>
                <a:effectLst/>
                <a:uLnTx/>
                <a:uFillTx/>
                <a:latin typeface="微软雅黑" panose="020B0503020204020204" pitchFamily="34" charset="-122"/>
                <a:ea typeface="微软雅黑" panose="020B0503020204020204" pitchFamily="34" charset="-122"/>
              </a:defRPr>
            </a:lvl1pPr>
          </a:lstStyle>
          <a:p>
            <a:pPr marL="0" marR="0" lvl="0" indent="0" algn="ctr" defTabSz="91440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目标控制</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50" name="TextBox 149"/>
          <p:cNvSpPr txBox="1"/>
          <p:nvPr/>
        </p:nvSpPr>
        <p:spPr>
          <a:xfrm>
            <a:off x="2128272" y="4492588"/>
            <a:ext cx="1080000" cy="216557"/>
          </a:xfrm>
          <a:prstGeom prst="rect">
            <a:avLst/>
          </a:prstGeom>
          <a:solidFill>
            <a:srgbClr val="D9ECFF"/>
          </a:solidFill>
          <a:ln>
            <a:solidFill>
              <a:srgbClr val="FFFFFF"/>
            </a:solidFill>
          </a:ln>
        </p:spPr>
        <p:txBody>
          <a:bodyPr wrap="square" lIns="36000" rIns="36000" rtlCol="0" anchor="t">
            <a:noAutofit/>
          </a:bodyPr>
          <a:lstStyle>
            <a:defPPr>
              <a:defRPr lang="zh-CN"/>
            </a:defPPr>
            <a:lvl1pPr algn="ctr">
              <a:defRPr sz="1000"/>
            </a:lvl1pPr>
          </a:lstStyle>
          <a:p>
            <a:pPr>
              <a:defRPr/>
            </a:pPr>
            <a:r>
              <a:rPr lang="zh-CN" altLang="en-US" kern="0" dirty="0" smtClean="0">
                <a:solidFill>
                  <a:srgbClr val="000000"/>
                </a:solidFill>
                <a:latin typeface="微软雅黑" panose="020B0503020204020204" pitchFamily="34" charset="-122"/>
                <a:ea typeface="微软雅黑" panose="020B0503020204020204" pitchFamily="34" charset="-122"/>
                <a:sym typeface="+mn-ea"/>
              </a:rPr>
              <a:t>目标</a:t>
            </a:r>
            <a:r>
              <a:rPr lang="zh-CN" altLang="en-US" kern="0" dirty="0" smtClean="0">
                <a:solidFill>
                  <a:srgbClr val="000000"/>
                </a:solidFill>
                <a:latin typeface="微软雅黑" panose="020B0503020204020204" pitchFamily="34" charset="-122"/>
                <a:ea typeface="微软雅黑" panose="020B0503020204020204" pitchFamily="34" charset="-122"/>
              </a:rPr>
              <a:t>业务类型</a:t>
            </a:r>
            <a:endParaRPr lang="zh-CN" altLang="en-US" kern="0" dirty="0">
              <a:solidFill>
                <a:srgbClr val="000000"/>
              </a:solidFill>
              <a:latin typeface="微软雅黑" panose="020B0503020204020204" pitchFamily="34" charset="-122"/>
              <a:ea typeface="微软雅黑" panose="020B0503020204020204" pitchFamily="34" charset="-122"/>
            </a:endParaRPr>
          </a:p>
        </p:txBody>
      </p:sp>
      <p:sp>
        <p:nvSpPr>
          <p:cNvPr id="151" name="TextBox 150"/>
          <p:cNvSpPr txBox="1"/>
          <p:nvPr/>
        </p:nvSpPr>
        <p:spPr>
          <a:xfrm>
            <a:off x="3375151" y="4492587"/>
            <a:ext cx="1080000" cy="216557"/>
          </a:xfrm>
          <a:prstGeom prst="rect">
            <a:avLst/>
          </a:prstGeom>
          <a:solidFill>
            <a:srgbClr val="D9ECFF"/>
          </a:solidFill>
          <a:ln>
            <a:solidFill>
              <a:srgbClr val="FFFFFF"/>
            </a:solidFill>
          </a:ln>
        </p:spPr>
        <p:txBody>
          <a:bodyPr wrap="square" lIns="36000" rIns="36000" rtlCol="0" anchor="t">
            <a:noAutofit/>
          </a:bodyPr>
          <a:lstStyle>
            <a:defPPr>
              <a:defRPr lang="zh-CN"/>
            </a:defPPr>
            <a:lvl1pPr algn="ctr">
              <a:defRPr sz="1000"/>
            </a:lvl1pPr>
          </a:lstStyle>
          <a:p>
            <a:pPr>
              <a:defRPr/>
            </a:pPr>
            <a:r>
              <a:rPr lang="zh-CN" altLang="en-US" kern="0" dirty="0" smtClean="0">
                <a:solidFill>
                  <a:srgbClr val="000000"/>
                </a:solidFill>
                <a:latin typeface="微软雅黑" panose="020B0503020204020204" pitchFamily="34" charset="-122"/>
                <a:ea typeface="微软雅黑" panose="020B0503020204020204" pitchFamily="34" charset="-122"/>
                <a:sym typeface="+mn-ea"/>
              </a:rPr>
              <a:t>目标</a:t>
            </a:r>
            <a:r>
              <a:rPr lang="zh-CN" altLang="en-US" kern="0" dirty="0" smtClean="0">
                <a:solidFill>
                  <a:srgbClr val="000000"/>
                </a:solidFill>
                <a:latin typeface="微软雅黑" panose="020B0503020204020204" pitchFamily="34" charset="-122"/>
                <a:ea typeface="微软雅黑" panose="020B0503020204020204" pitchFamily="34" charset="-122"/>
              </a:rPr>
              <a:t>维度</a:t>
            </a:r>
            <a:endParaRPr lang="zh-CN" altLang="en-US" kern="0" dirty="0">
              <a:solidFill>
                <a:srgbClr val="000000"/>
              </a:solidFill>
              <a:latin typeface="微软雅黑" panose="020B0503020204020204" pitchFamily="34" charset="-122"/>
              <a:ea typeface="微软雅黑" panose="020B0503020204020204" pitchFamily="34" charset="-122"/>
            </a:endParaRPr>
          </a:p>
        </p:txBody>
      </p:sp>
      <p:sp>
        <p:nvSpPr>
          <p:cNvPr id="152" name="TextBox 151"/>
          <p:cNvSpPr txBox="1"/>
          <p:nvPr/>
        </p:nvSpPr>
        <p:spPr>
          <a:xfrm>
            <a:off x="3365045" y="4233827"/>
            <a:ext cx="1080000" cy="216557"/>
          </a:xfrm>
          <a:prstGeom prst="rect">
            <a:avLst/>
          </a:prstGeom>
          <a:solidFill>
            <a:srgbClr val="D9ECFF"/>
          </a:solidFill>
          <a:ln>
            <a:solidFill>
              <a:srgbClr val="FFFFFF"/>
            </a:solidFill>
          </a:ln>
        </p:spPr>
        <p:txBody>
          <a:bodyPr wrap="square" lIns="36000" rIns="36000" rtlCol="0" anchor="t">
            <a:noAutofit/>
          </a:bodyPr>
          <a:lstStyle>
            <a:defPPr>
              <a:defRPr lang="zh-CN"/>
            </a:defPPr>
            <a:lvl1pPr algn="ctr">
              <a:defRPr sz="1000"/>
            </a:lvl1pPr>
          </a:lstStyle>
          <a:p>
            <a:pPr>
              <a:defRPr/>
            </a:pPr>
            <a:r>
              <a:rPr lang="zh-CN" altLang="en-US" kern="0" dirty="0" smtClean="0">
                <a:solidFill>
                  <a:srgbClr val="000000"/>
                </a:solidFill>
                <a:latin typeface="微软雅黑" panose="020B0503020204020204" pitchFamily="34" charset="-122"/>
                <a:ea typeface="微软雅黑" panose="020B0503020204020204" pitchFamily="34" charset="-122"/>
                <a:sym typeface="+mn-ea"/>
              </a:rPr>
              <a:t>目标</a:t>
            </a:r>
            <a:r>
              <a:rPr lang="zh-CN" altLang="en-US" kern="0" dirty="0" smtClean="0">
                <a:solidFill>
                  <a:srgbClr val="000000"/>
                </a:solidFill>
                <a:latin typeface="微软雅黑" panose="020B0503020204020204" pitchFamily="34" charset="-122"/>
                <a:ea typeface="微软雅黑" panose="020B0503020204020204" pitchFamily="34" charset="-122"/>
              </a:rPr>
              <a:t>日历</a:t>
            </a:r>
            <a:endParaRPr lang="zh-CN" altLang="en-US" kern="0" dirty="0">
              <a:solidFill>
                <a:srgbClr val="000000"/>
              </a:solidFill>
              <a:latin typeface="微软雅黑" panose="020B0503020204020204" pitchFamily="34" charset="-122"/>
              <a:ea typeface="微软雅黑" panose="020B0503020204020204" pitchFamily="34" charset="-122"/>
            </a:endParaRPr>
          </a:p>
        </p:txBody>
      </p:sp>
      <p:sp>
        <p:nvSpPr>
          <p:cNvPr id="153" name="TextBox 152"/>
          <p:cNvSpPr txBox="1"/>
          <p:nvPr/>
        </p:nvSpPr>
        <p:spPr>
          <a:xfrm>
            <a:off x="2715027" y="2457751"/>
            <a:ext cx="627389" cy="261028"/>
          </a:xfrm>
          <a:prstGeom prst="rect">
            <a:avLst/>
          </a:prstGeom>
          <a:solidFill>
            <a:srgbClr val="D9ECFF"/>
          </a:solidFill>
        </p:spPr>
        <p:txBody>
          <a:bodyPr wrap="square" lIns="36000" rIns="36000" rtlCol="0" anchor="t">
            <a:noAutofit/>
          </a:bodyPr>
          <a:lstStyle>
            <a:defPPr>
              <a:defRPr lang="zh-CN"/>
            </a:defPPr>
            <a:lvl1pPr algn="ctr">
              <a:defRPr sz="1000"/>
            </a:lvl1pPr>
          </a:lstStyle>
          <a:p>
            <a:r>
              <a:rPr lang="zh-CN" altLang="en-US" dirty="0" smtClean="0">
                <a:solidFill>
                  <a:srgbClr val="000000"/>
                </a:solidFill>
                <a:latin typeface="微软雅黑" panose="020B0503020204020204" pitchFamily="34" charset="-122"/>
                <a:ea typeface="微软雅黑" panose="020B0503020204020204" pitchFamily="34" charset="-122"/>
              </a:rPr>
              <a:t>年期</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54" name="TextBox 153"/>
          <p:cNvSpPr txBox="1"/>
          <p:nvPr/>
        </p:nvSpPr>
        <p:spPr>
          <a:xfrm>
            <a:off x="3425581" y="2457751"/>
            <a:ext cx="627389" cy="261028"/>
          </a:xfrm>
          <a:prstGeom prst="rect">
            <a:avLst/>
          </a:prstGeom>
          <a:solidFill>
            <a:srgbClr val="D9ECFF"/>
          </a:solidFill>
        </p:spPr>
        <p:txBody>
          <a:bodyPr wrap="square" lIns="36000" rIns="36000" rtlCol="0" anchor="t">
            <a:noAutofit/>
          </a:bodyPr>
          <a:lstStyle>
            <a:defPPr>
              <a:defRPr lang="zh-CN"/>
            </a:defPPr>
            <a:lvl1pPr algn="ctr">
              <a:defRPr sz="1000"/>
            </a:lvl1pPr>
          </a:lstStyle>
          <a:p>
            <a:r>
              <a:rPr lang="zh-CN" altLang="en-US" dirty="0">
                <a:solidFill>
                  <a:srgbClr val="000000"/>
                </a:solidFill>
                <a:latin typeface="微软雅黑" panose="020B0503020204020204" pitchFamily="34" charset="-122"/>
                <a:ea typeface="微软雅黑" panose="020B0503020204020204" pitchFamily="34" charset="-122"/>
              </a:rPr>
              <a:t>币别</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55" name="TextBox 154"/>
          <p:cNvSpPr txBox="1"/>
          <p:nvPr/>
        </p:nvSpPr>
        <p:spPr>
          <a:xfrm>
            <a:off x="2006997" y="2457751"/>
            <a:ext cx="627389" cy="261028"/>
          </a:xfrm>
          <a:prstGeom prst="rect">
            <a:avLst/>
          </a:prstGeom>
          <a:solidFill>
            <a:srgbClr val="D9ECFF"/>
          </a:solidFill>
        </p:spPr>
        <p:txBody>
          <a:bodyPr wrap="square" lIns="36000" rIns="36000" rtlCol="0" anchor="t">
            <a:noAutofit/>
          </a:bodyPr>
          <a:lstStyle>
            <a:defPPr>
              <a:defRPr lang="zh-CN"/>
            </a:defPPr>
            <a:lvl1pPr algn="ctr">
              <a:defRPr sz="1000"/>
            </a:lvl1pPr>
          </a:lstStyle>
          <a:p>
            <a:r>
              <a:rPr lang="zh-CN" altLang="en-US" dirty="0" smtClean="0">
                <a:solidFill>
                  <a:srgbClr val="000000"/>
                </a:solidFill>
                <a:latin typeface="微软雅黑" panose="020B0503020204020204" pitchFamily="34" charset="-122"/>
                <a:ea typeface="微软雅黑" panose="020B0503020204020204" pitchFamily="34" charset="-122"/>
              </a:rPr>
              <a:t>周期</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56" name="TextBox 155"/>
          <p:cNvSpPr txBox="1"/>
          <p:nvPr/>
        </p:nvSpPr>
        <p:spPr>
          <a:xfrm>
            <a:off x="7192933" y="3740952"/>
            <a:ext cx="1320805" cy="387048"/>
          </a:xfrm>
          <a:prstGeom prst="rect">
            <a:avLst/>
          </a:prstGeom>
          <a:solidFill>
            <a:srgbClr val="FFFFFF"/>
          </a:solidFill>
          <a:ln w="19050">
            <a:noFill/>
          </a:ln>
        </p:spPr>
        <p:txBody>
          <a:bodyPr wrap="square" rtlCol="0" anchor="ctr">
            <a:noAutofit/>
          </a:bodyPr>
          <a:lstStyle>
            <a:defPPr>
              <a:defRPr lang="zh-CN"/>
            </a:defPPr>
            <a:lvl1pPr algn="ctr">
              <a:lnSpc>
                <a:spcPct val="120000"/>
              </a:lnSpc>
              <a:defRPr sz="1100" b="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目标完成度查询</a:t>
            </a:r>
            <a:endParaRPr kumimoji="0" lang="en-US" altLang="zh-CN"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57" name="TextBox 156"/>
          <p:cNvSpPr txBox="1"/>
          <p:nvPr/>
        </p:nvSpPr>
        <p:spPr>
          <a:xfrm>
            <a:off x="7271314" y="2053524"/>
            <a:ext cx="1171602" cy="228361"/>
          </a:xfrm>
          <a:prstGeom prst="rect">
            <a:avLst/>
          </a:prstGeom>
          <a:solidFill>
            <a:srgbClr val="D9ECFF"/>
          </a:solidFill>
        </p:spPr>
        <p:txBody>
          <a:bodyPr wrap="square" lIns="36000" rIns="36000" rtlCol="0" anchor="ctr">
            <a:noAutofit/>
          </a:bodyPr>
          <a:lstStyle>
            <a:defPPr>
              <a:defRPr lang="zh-CN"/>
            </a:defPPr>
            <a:lvl1pPr algn="ctr" eaLnBrk="0" hangingPunct="0">
              <a:buFont typeface="Arial" panose="020B0604020202020204" pitchFamily="34" charset="0"/>
              <a:buNone/>
              <a:defRPr sz="100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目标执行分析</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58" name="TextBox 157"/>
          <p:cNvSpPr txBox="1"/>
          <p:nvPr/>
        </p:nvSpPr>
        <p:spPr>
          <a:xfrm>
            <a:off x="7271314" y="2335006"/>
            <a:ext cx="1171602" cy="228361"/>
          </a:xfrm>
          <a:prstGeom prst="rect">
            <a:avLst/>
          </a:prstGeom>
          <a:solidFill>
            <a:srgbClr val="D9ECFF"/>
          </a:solidFill>
        </p:spPr>
        <p:txBody>
          <a:bodyPr wrap="square" lIns="36000" rIns="36000" rtlCol="0" anchor="ctr">
            <a:noAutofit/>
          </a:bodyPr>
          <a:lstStyle>
            <a:defPPr>
              <a:defRPr lang="zh-CN"/>
            </a:defPPr>
            <a:lvl1pPr algn="ctr" eaLnBrk="0" hangingPunct="0">
              <a:buFont typeface="Arial" panose="020B0604020202020204" pitchFamily="34" charset="0"/>
              <a:buNone/>
              <a:defRPr sz="100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目标执行明细分析</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59" name="TextBox 158"/>
          <p:cNvSpPr txBox="1"/>
          <p:nvPr/>
        </p:nvSpPr>
        <p:spPr>
          <a:xfrm>
            <a:off x="7271314" y="2615874"/>
            <a:ext cx="1171602" cy="228361"/>
          </a:xfrm>
          <a:prstGeom prst="rect">
            <a:avLst/>
          </a:prstGeom>
          <a:solidFill>
            <a:srgbClr val="D9ECFF"/>
          </a:solidFill>
        </p:spPr>
        <p:txBody>
          <a:bodyPr wrap="square" lIns="36000" rIns="36000" rtlCol="0" anchor="ctr">
            <a:noAutofit/>
          </a:bodyPr>
          <a:lstStyle>
            <a:defPPr>
              <a:defRPr lang="zh-CN"/>
            </a:defPPr>
            <a:lvl1pPr algn="ctr" eaLnBrk="0" hangingPunct="0">
              <a:buFont typeface="Arial" panose="020B0604020202020204" pitchFamily="34" charset="0"/>
              <a:buNone/>
              <a:defRPr sz="100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目标汇总执行分析</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60" name="TextBox 159"/>
          <p:cNvSpPr txBox="1"/>
          <p:nvPr/>
        </p:nvSpPr>
        <p:spPr>
          <a:xfrm>
            <a:off x="7270478" y="2911054"/>
            <a:ext cx="1171602" cy="228361"/>
          </a:xfrm>
          <a:prstGeom prst="rect">
            <a:avLst/>
          </a:prstGeom>
          <a:solidFill>
            <a:srgbClr val="D9ECFF"/>
          </a:solidFill>
        </p:spPr>
        <p:txBody>
          <a:bodyPr wrap="square" lIns="36000" rIns="36000" rtlCol="0" anchor="ctr">
            <a:noAutofit/>
          </a:bodyPr>
          <a:lstStyle>
            <a:defPPr>
              <a:defRPr lang="zh-CN"/>
            </a:defPPr>
            <a:lvl1pPr algn="ctr" eaLnBrk="0" hangingPunct="0">
              <a:buFont typeface="Arial" panose="020B0604020202020204" pitchFamily="34" charset="0"/>
              <a:buNone/>
              <a:defRPr sz="1000">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目标执行交叉分析</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61" name="TextBox 160"/>
          <p:cNvSpPr txBox="1"/>
          <p:nvPr/>
        </p:nvSpPr>
        <p:spPr>
          <a:xfrm>
            <a:off x="7192933" y="3335486"/>
            <a:ext cx="1320805" cy="351811"/>
          </a:xfrm>
          <a:prstGeom prst="rect">
            <a:avLst/>
          </a:prstGeom>
          <a:solidFill>
            <a:srgbClr val="FFFFFF"/>
          </a:solidFill>
          <a:ln w="19050">
            <a:noFill/>
          </a:ln>
        </p:spPr>
        <p:txBody>
          <a:bodyPr wrap="square" rtlCol="0" anchor="ctr">
            <a:noAutofit/>
          </a:bodyPr>
          <a:lstStyle>
            <a:defPPr>
              <a:defRPr lang="zh-CN"/>
            </a:defPPr>
            <a:lvl1pPr algn="ctr">
              <a:lnSpc>
                <a:spcPct val="120000"/>
              </a:lnSpc>
              <a:defRPr sz="1100" b="1">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目标排名分析</a:t>
            </a:r>
            <a:endParaRPr kumimoji="0" lang="en-US" altLang="zh-CN"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65" name="TextBox 164"/>
          <p:cNvSpPr txBox="1"/>
          <p:nvPr/>
        </p:nvSpPr>
        <p:spPr>
          <a:xfrm>
            <a:off x="7028182" y="696928"/>
            <a:ext cx="1231200" cy="180000"/>
          </a:xfrm>
          <a:prstGeom prst="rect">
            <a:avLst/>
          </a:prstGeom>
          <a:solidFill>
            <a:srgbClr val="D9ECFF"/>
          </a:solidFill>
          <a:ln>
            <a:solidFill>
              <a:srgbClr val="FFFFFF"/>
            </a:solidFill>
          </a:ln>
        </p:spPr>
        <p:txBody>
          <a:bodyPr wrap="square" lIns="36000" rIns="36000" rtlCol="0" anchor="ctr">
            <a:noAutofit/>
          </a:bodyPr>
          <a:lstStyle>
            <a:defPPr>
              <a:defRPr lang="en-US"/>
            </a:defPPr>
            <a:lvl1pPr marR="0" lvl="0" indent="0" algn="ctr" defTabSz="914400" eaLnBrk="0" fontAlgn="base" hangingPunct="0">
              <a:lnSpc>
                <a:spcPct val="100000"/>
              </a:lnSpc>
              <a:spcBef>
                <a:spcPct val="0"/>
              </a:spcBef>
              <a:spcAft>
                <a:spcPct val="0"/>
              </a:spcAft>
              <a:buClrTx/>
              <a:buSzTx/>
              <a:buFont typeface="Arial" panose="020B0604020202020204" pitchFamily="34" charset="0"/>
              <a:buNone/>
              <a:defRPr kumimoji="0" sz="1000" b="0" i="0" u="none" strike="noStrike" kern="0" cap="none" spc="0" normalizeH="0" baseline="0">
                <a:ln>
                  <a:noFill/>
                </a:ln>
                <a:solidFill>
                  <a:srgbClr val="000000"/>
                </a:solidFill>
                <a:effectLst/>
                <a:uLnTx/>
                <a:uFillTx/>
                <a:latin typeface="微软雅黑" panose="020B0503020204020204" pitchFamily="34" charset="-122"/>
                <a:ea typeface="微软雅黑" panose="020B0503020204020204" pitchFamily="34" charset="-122"/>
              </a:defRPr>
            </a:lvl1pPr>
          </a:lstStyle>
          <a:p>
            <a:pPr marL="0" marR="0" lvl="0" indent="0" algn="ctr" defTabSz="91440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000" b="0" i="0" u="none" strike="noStrike" kern="0" cap="none" spc="0" normalizeH="0" baseline="0" noProof="0" dirty="0" smtClean="0">
                <a:ln>
                  <a:noFill/>
                </a:ln>
                <a:solidFill>
                  <a:schemeClr val="bg2">
                    <a:lumMod val="40000"/>
                    <a:lumOff val="60000"/>
                  </a:schemeClr>
                </a:solidFill>
                <a:effectLst/>
                <a:uLnTx/>
                <a:uFillTx/>
                <a:latin typeface="微软雅黑" panose="020B0503020204020204" pitchFamily="34" charset="-122"/>
                <a:ea typeface="微软雅黑" panose="020B0503020204020204" pitchFamily="34" charset="-122"/>
              </a:rPr>
              <a:t>可用预算余额查询</a:t>
            </a:r>
            <a:endParaRPr kumimoji="0" lang="zh-CN" altLang="en-US" sz="1000" b="0" i="0" u="none" strike="noStrike" kern="0" cap="none" spc="0" normalizeH="0" baseline="0" noProof="0" dirty="0">
              <a:ln>
                <a:noFill/>
              </a:ln>
              <a:solidFill>
                <a:schemeClr val="bg2">
                  <a:lumMod val="40000"/>
                  <a:lumOff val="60000"/>
                </a:schemeClr>
              </a:solidFill>
              <a:effectLst/>
              <a:uLnTx/>
              <a:uFillTx/>
              <a:latin typeface="微软雅黑" panose="020B0503020204020204" pitchFamily="34" charset="-122"/>
              <a:ea typeface="微软雅黑" panose="020B0503020204020204" pitchFamily="34" charset="-122"/>
            </a:endParaRPr>
          </a:p>
        </p:txBody>
      </p:sp>
      <p:sp>
        <p:nvSpPr>
          <p:cNvPr id="166" name="TextBox 165"/>
          <p:cNvSpPr txBox="1"/>
          <p:nvPr/>
        </p:nvSpPr>
        <p:spPr>
          <a:xfrm>
            <a:off x="2890992" y="696928"/>
            <a:ext cx="1231200" cy="180000"/>
          </a:xfrm>
          <a:prstGeom prst="rect">
            <a:avLst/>
          </a:prstGeom>
          <a:solidFill>
            <a:srgbClr val="D9ECFF"/>
          </a:solidFill>
          <a:ln>
            <a:solidFill>
              <a:srgbClr val="FFFFFF"/>
            </a:solidFill>
          </a:ln>
        </p:spPr>
        <p:txBody>
          <a:bodyPr wrap="square" lIns="36000" rIns="36000" rtlCol="0" anchor="ctr">
            <a:noAutofit/>
          </a:bodyPr>
          <a:lstStyle>
            <a:defPPr>
              <a:defRPr lang="zh-CN"/>
            </a:defPPr>
            <a:lvl1pPr algn="ctr">
              <a:defRPr sz="1000"/>
            </a:lvl1pPr>
          </a:lstStyle>
          <a:p>
            <a:pPr>
              <a:defRPr/>
            </a:pPr>
            <a:r>
              <a:rPr lang="zh-CN" altLang="en-US" kern="0" dirty="0" smtClean="0">
                <a:solidFill>
                  <a:srgbClr val="000000"/>
                </a:solidFill>
                <a:latin typeface="微软雅黑" panose="020B0503020204020204" pitchFamily="34" charset="-122"/>
                <a:ea typeface="微软雅黑" panose="020B0503020204020204" pitchFamily="34" charset="-122"/>
              </a:rPr>
              <a:t>目标报表查阅</a:t>
            </a:r>
            <a:endParaRPr lang="zh-CN" altLang="en-US" kern="0" dirty="0">
              <a:solidFill>
                <a:srgbClr val="000000"/>
              </a:solidFill>
              <a:latin typeface="微软雅黑" panose="020B0503020204020204" pitchFamily="34" charset="-122"/>
              <a:ea typeface="微软雅黑" panose="020B0503020204020204" pitchFamily="34" charset="-122"/>
            </a:endParaRPr>
          </a:p>
        </p:txBody>
      </p:sp>
      <p:sp>
        <p:nvSpPr>
          <p:cNvPr id="167" name="TextBox 166"/>
          <p:cNvSpPr txBox="1"/>
          <p:nvPr/>
        </p:nvSpPr>
        <p:spPr>
          <a:xfrm>
            <a:off x="2508095" y="3335579"/>
            <a:ext cx="1620000" cy="360385"/>
          </a:xfrm>
          <a:prstGeom prst="rect">
            <a:avLst/>
          </a:prstGeom>
          <a:solidFill>
            <a:srgbClr val="FFFFFF"/>
          </a:solidFill>
          <a:ln>
            <a:solidFill>
              <a:srgbClr val="FFFFFF"/>
            </a:solidFill>
          </a:ln>
        </p:spPr>
        <p:txBody>
          <a:bodyPr wrap="square" rtlCol="0" anchor="ctr">
            <a:noAutofit/>
          </a:bodyPr>
          <a:lstStyle/>
          <a:p>
            <a:pPr algn="ctr">
              <a:lnSpc>
                <a:spcPct val="120000"/>
              </a:lnSpc>
              <a:defRPr/>
            </a:pPr>
            <a:r>
              <a:rPr lang="zh-CN" altLang="en-US" sz="1050" b="1" kern="0" dirty="0">
                <a:solidFill>
                  <a:srgbClr val="000000"/>
                </a:solidFill>
                <a:latin typeface="微软雅黑" panose="020B0503020204020204" pitchFamily="34" charset="-122"/>
                <a:ea typeface="微软雅黑" panose="020B0503020204020204" pitchFamily="34" charset="-122"/>
              </a:rPr>
              <a:t>目标汇总</a:t>
            </a:r>
            <a:endParaRPr lang="en-US" altLang="zh-CN" sz="1050" b="1" kern="0" dirty="0" smtClean="0">
              <a:solidFill>
                <a:srgbClr val="000000"/>
              </a:solidFill>
              <a:latin typeface="微软雅黑" panose="020B0503020204020204" pitchFamily="34" charset="-122"/>
              <a:ea typeface="微软雅黑" panose="020B0503020204020204" pitchFamily="34" charset="-122"/>
            </a:endParaRPr>
          </a:p>
        </p:txBody>
      </p:sp>
      <p:sp>
        <p:nvSpPr>
          <p:cNvPr id="170" name="TextBox 169"/>
          <p:cNvSpPr txBox="1"/>
          <p:nvPr/>
        </p:nvSpPr>
        <p:spPr>
          <a:xfrm>
            <a:off x="5649118" y="696928"/>
            <a:ext cx="1231200" cy="180000"/>
          </a:xfrm>
          <a:prstGeom prst="rect">
            <a:avLst/>
          </a:prstGeom>
          <a:solidFill>
            <a:srgbClr val="D9ECFF"/>
          </a:solidFill>
          <a:ln>
            <a:solidFill>
              <a:srgbClr val="FFFFFF"/>
            </a:solidFill>
          </a:ln>
        </p:spPr>
        <p:txBody>
          <a:bodyPr wrap="square" lIns="36000" rIns="36000" rtlCol="0" anchor="ctr">
            <a:noAutofit/>
          </a:bodyPr>
          <a:lstStyle>
            <a:defPPr>
              <a:defRPr lang="en-US"/>
            </a:defPPr>
            <a:lvl1pPr marR="0" lvl="0" indent="0" algn="ctr" defTabSz="914400" eaLnBrk="0" fontAlgn="base" hangingPunct="0">
              <a:lnSpc>
                <a:spcPct val="100000"/>
              </a:lnSpc>
              <a:spcBef>
                <a:spcPct val="0"/>
              </a:spcBef>
              <a:spcAft>
                <a:spcPct val="0"/>
              </a:spcAft>
              <a:buClrTx/>
              <a:buSzTx/>
              <a:buFont typeface="Arial" panose="020B0604020202020204" pitchFamily="34" charset="0"/>
              <a:buNone/>
              <a:defRPr kumimoji="0" sz="1000" b="0" i="0" u="none" strike="noStrike" kern="0" cap="none" spc="0" normalizeH="0" baseline="0">
                <a:ln>
                  <a:noFill/>
                </a:ln>
                <a:solidFill>
                  <a:srgbClr val="000000"/>
                </a:solidFill>
                <a:effectLst/>
                <a:uLnTx/>
                <a:uFillTx/>
                <a:latin typeface="微软雅黑" panose="020B0503020204020204" pitchFamily="34" charset="-122"/>
                <a:ea typeface="微软雅黑" panose="020B0503020204020204" pitchFamily="34" charset="-122"/>
              </a:defRPr>
            </a:lvl1pPr>
          </a:lstStyle>
          <a:p>
            <a:pPr marL="0" marR="0" lvl="0" indent="0" algn="ctr" defTabSz="91440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目标使用情况提醒</a:t>
            </a:r>
            <a:endParaRPr kumimoji="0" lang="zh-CN" altLang="en-US" sz="1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9" name="TextBox 120"/>
          <p:cNvSpPr txBox="1"/>
          <p:nvPr/>
        </p:nvSpPr>
        <p:spPr>
          <a:xfrm>
            <a:off x="4658772" y="987618"/>
            <a:ext cx="2270440" cy="2809523"/>
          </a:xfrm>
          <a:prstGeom prst="rect">
            <a:avLst/>
          </a:prstGeom>
          <a:solidFill>
            <a:srgbClr val="003B76">
              <a:lumMod val="40000"/>
              <a:lumOff val="60000"/>
            </a:srgbClr>
          </a:solidFill>
          <a:ln w="28575">
            <a:noFill/>
            <a:prstDash val="sysDash"/>
            <a:round/>
          </a:ln>
          <a:effectLst/>
        </p:spPr>
        <p:txBody>
          <a:bodyPr anchor="t"/>
          <a:lstStyle>
            <a:defPPr>
              <a:defRPr lang="zh-CN"/>
            </a:defPPr>
            <a:lvl1pPr algn="ctr">
              <a:defRPr kumimoji="1" sz="16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目标分析单据</a:t>
            </a:r>
            <a:endParaRPr kumimoji="1" lang="zh-CN" alt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10" name="TextBox 142"/>
          <p:cNvSpPr txBox="1"/>
          <p:nvPr/>
        </p:nvSpPr>
        <p:spPr>
          <a:xfrm>
            <a:off x="4838881" y="1357304"/>
            <a:ext cx="1921932" cy="2078517"/>
          </a:xfrm>
          <a:prstGeom prst="rect">
            <a:avLst/>
          </a:prstGeom>
          <a:solidFill>
            <a:srgbClr val="FFFFFF"/>
          </a:solidFill>
          <a:ln>
            <a:solidFill>
              <a:srgbClr val="FFFFFF"/>
            </a:solidFill>
          </a:ln>
        </p:spPr>
        <p:txBody>
          <a:bodyPr wrap="square" rtlCol="0">
            <a:noAutofit/>
          </a:bodyPr>
          <a:lstStyle>
            <a:defPPr>
              <a:defRPr lang="zh-CN"/>
            </a:defPPr>
            <a:lvl1pPr algn="ctr">
              <a:lnSpc>
                <a:spcPct val="120000"/>
              </a:lnSpc>
              <a:defRPr sz="1100" b="1">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11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目标分析单据</a:t>
            </a:r>
            <a:endParaRPr kumimoji="0" lang="zh-CN" altLang="en-US" sz="11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1" name="TextBox 143"/>
          <p:cNvSpPr txBox="1"/>
          <p:nvPr/>
        </p:nvSpPr>
        <p:spPr>
          <a:xfrm>
            <a:off x="4991883" y="2299145"/>
            <a:ext cx="1626255" cy="261028"/>
          </a:xfrm>
          <a:prstGeom prst="rect">
            <a:avLst/>
          </a:prstGeom>
          <a:solidFill>
            <a:srgbClr val="BFDFFF"/>
          </a:solidFill>
        </p:spPr>
        <p:txBody>
          <a:bodyPr wrap="square" lIns="36000" rIns="36000" rtlCol="0" anchor="ctr">
            <a:noAutofit/>
          </a:bodyPr>
          <a:lstStyle>
            <a:defPPr>
              <a:defRPr lang="zh-CN"/>
            </a:defPPr>
            <a:lvl1pPr algn="ctr">
              <a:defRPr sz="1000"/>
            </a:lvl1pPr>
          </a:lstStyle>
          <a:p>
            <a:pPr algn="ctr"/>
            <a:r>
              <a:rPr lang="zh-CN" altLang="en-US" dirty="0">
                <a:solidFill>
                  <a:srgbClr val="000000"/>
                </a:solidFill>
                <a:latin typeface="微软雅黑" panose="020B0503020204020204" pitchFamily="34" charset="-122"/>
                <a:ea typeface="微软雅黑" panose="020B0503020204020204" pitchFamily="34" charset="-122"/>
              </a:rPr>
              <a:t>收款单</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2" name="TextBox 144"/>
          <p:cNvSpPr txBox="1"/>
          <p:nvPr/>
        </p:nvSpPr>
        <p:spPr>
          <a:xfrm>
            <a:off x="4980864" y="2929983"/>
            <a:ext cx="1626255" cy="405503"/>
          </a:xfrm>
          <a:prstGeom prst="rect">
            <a:avLst/>
          </a:prstGeom>
          <a:solidFill>
            <a:srgbClr val="BFDFFF"/>
          </a:solidFill>
        </p:spPr>
        <p:txBody>
          <a:bodyPr wrap="square" lIns="36000" rIns="36000" rtlCol="0" anchor="ctr">
            <a:noAutofit/>
          </a:bodyPr>
          <a:lstStyle>
            <a:defPPr>
              <a:defRPr lang="zh-CN"/>
            </a:defPPr>
            <a:lvl1pPr algn="ctr">
              <a:defRPr sz="1000"/>
            </a:lvl1pPr>
          </a:lstStyle>
          <a:p>
            <a:endParaRPr lang="en-US" altLang="zh-CN" dirty="0" smtClean="0">
              <a:solidFill>
                <a:srgbClr val="000000"/>
              </a:solidFill>
              <a:latin typeface="微软雅黑" panose="020B0503020204020204" pitchFamily="34" charset="-122"/>
              <a:ea typeface="微软雅黑" panose="020B0503020204020204" pitchFamily="34" charset="-122"/>
            </a:endParaRPr>
          </a:p>
        </p:txBody>
      </p:sp>
      <p:sp>
        <p:nvSpPr>
          <p:cNvPr id="13" name="TextBox 145"/>
          <p:cNvSpPr txBox="1"/>
          <p:nvPr/>
        </p:nvSpPr>
        <p:spPr>
          <a:xfrm>
            <a:off x="4982611" y="2615952"/>
            <a:ext cx="1626255" cy="261028"/>
          </a:xfrm>
          <a:prstGeom prst="rect">
            <a:avLst/>
          </a:prstGeom>
          <a:solidFill>
            <a:srgbClr val="BFDFFF"/>
          </a:solidFill>
        </p:spPr>
        <p:txBody>
          <a:bodyPr wrap="square" lIns="36000" rIns="36000" rtlCol="0" anchor="ctr">
            <a:noAutofit/>
          </a:bodyPr>
          <a:lstStyle>
            <a:defPPr>
              <a:defRPr lang="zh-CN"/>
            </a:defPPr>
            <a:lvl1pPr algn="ctr">
              <a:defRPr sz="1000"/>
            </a:lvl1pPr>
          </a:lstStyle>
          <a:p>
            <a:pPr algn="ctr"/>
            <a:r>
              <a:rPr lang="zh-CN" altLang="en-US" dirty="0">
                <a:solidFill>
                  <a:srgbClr val="000000"/>
                </a:solidFill>
                <a:latin typeface="微软雅黑" panose="020B0503020204020204" pitchFamily="34" charset="-122"/>
                <a:ea typeface="微软雅黑" panose="020B0503020204020204" pitchFamily="34" charset="-122"/>
              </a:rPr>
              <a:t>毛利润</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4" name="TextBox 161"/>
          <p:cNvSpPr txBox="1"/>
          <p:nvPr/>
        </p:nvSpPr>
        <p:spPr>
          <a:xfrm>
            <a:off x="4991883" y="1669293"/>
            <a:ext cx="1626255" cy="261028"/>
          </a:xfrm>
          <a:prstGeom prst="rect">
            <a:avLst/>
          </a:prstGeom>
          <a:solidFill>
            <a:srgbClr val="BFDFFF"/>
          </a:solidFill>
        </p:spPr>
        <p:txBody>
          <a:bodyPr wrap="square" lIns="36000" rIns="36000" rtlCol="0" anchor="ctr">
            <a:noAutofit/>
          </a:bodyPr>
          <a:lstStyle>
            <a:defPPr>
              <a:defRPr lang="zh-CN"/>
            </a:defPPr>
            <a:lvl1pPr algn="ctr">
              <a:defRPr sz="1000"/>
            </a:lvl1pPr>
          </a:lstStyle>
          <a:p>
            <a:pPr algn="ctr"/>
            <a:r>
              <a:rPr lang="zh-CN" altLang="en-US" dirty="0">
                <a:solidFill>
                  <a:srgbClr val="000000"/>
                </a:solidFill>
                <a:latin typeface="微软雅黑" panose="020B0503020204020204" pitchFamily="34" charset="-122"/>
                <a:ea typeface="微软雅黑" panose="020B0503020204020204" pitchFamily="34" charset="-122"/>
              </a:rPr>
              <a:t>销售合同</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5" name="TextBox 162"/>
          <p:cNvSpPr txBox="1"/>
          <p:nvPr/>
        </p:nvSpPr>
        <p:spPr>
          <a:xfrm>
            <a:off x="4982612" y="1984598"/>
            <a:ext cx="1626255" cy="261028"/>
          </a:xfrm>
          <a:prstGeom prst="rect">
            <a:avLst/>
          </a:prstGeom>
          <a:solidFill>
            <a:srgbClr val="BFDFFF"/>
          </a:solidFill>
        </p:spPr>
        <p:txBody>
          <a:bodyPr wrap="square" lIns="36000" rIns="36000" rtlCol="0" anchor="ctr">
            <a:noAutofit/>
          </a:bodyPr>
          <a:lstStyle>
            <a:defPPr>
              <a:defRPr lang="zh-CN"/>
            </a:defPPr>
            <a:lvl1pPr algn="ctr">
              <a:defRPr sz="1000"/>
            </a:lvl1pPr>
          </a:lstStyle>
          <a:p>
            <a:pPr algn="ctr"/>
            <a:r>
              <a:rPr lang="zh-CN" altLang="en-US" dirty="0">
                <a:solidFill>
                  <a:srgbClr val="000000"/>
                </a:solidFill>
                <a:latin typeface="微软雅黑" panose="020B0503020204020204" pitchFamily="34" charset="-122"/>
                <a:ea typeface="微软雅黑" panose="020B0503020204020204" pitchFamily="34" charset="-122"/>
              </a:rPr>
              <a:t>销售订单</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6" name="TextBox 61"/>
          <p:cNvSpPr txBox="1"/>
          <p:nvPr/>
        </p:nvSpPr>
        <p:spPr>
          <a:xfrm>
            <a:off x="4838881" y="3511391"/>
            <a:ext cx="1921932" cy="229561"/>
          </a:xfrm>
          <a:prstGeom prst="rect">
            <a:avLst/>
          </a:prstGeom>
          <a:solidFill>
            <a:srgbClr val="FF9933"/>
          </a:solidFill>
          <a:ln>
            <a:solidFill>
              <a:srgbClr val="FFFFFF"/>
            </a:solidFill>
          </a:ln>
        </p:spPr>
        <p:txBody>
          <a:bodyPr wrap="square" rtlCol="0" anchor="ctr">
            <a:noAutofit/>
          </a:bodyPr>
          <a:lstStyle>
            <a:defPPr>
              <a:defRPr lang="zh-CN"/>
            </a:defPPr>
            <a:lvl1pPr algn="ctr">
              <a:lnSpc>
                <a:spcPct val="120000"/>
              </a:lnSpc>
              <a:defRPr sz="1100" b="1">
                <a:solidFill>
                  <a:srgbClr val="000000"/>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11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目标控制检测提醒</a:t>
            </a:r>
            <a:endParaRPr kumimoji="0" lang="en-US" altLang="zh-CN" sz="11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sz="2400" smtClean="0">
                <a:sym typeface="+mn-ea"/>
              </a:rPr>
              <a:t>销售目标</a:t>
            </a:r>
            <a:r>
              <a:rPr lang="en-US" altLang="zh-CN" sz="2400" smtClean="0">
                <a:sym typeface="+mn-ea"/>
              </a:rPr>
              <a:t>-</a:t>
            </a:r>
            <a:r>
              <a:rPr sz="2400" smtClean="0">
                <a:sym typeface="+mn-ea"/>
              </a:rPr>
              <a:t>设置与报表</a:t>
            </a:r>
            <a:endParaRPr sz="2400" dirty="0" smtClean="0">
              <a:sym typeface="+mn-ea"/>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特性介绍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TextBox 12" descr="7b0a20202020227461726765744964223a202270726f636573734f6e6c696e6554657874426f78220a7d0a"/>
          <p:cNvSpPr txBox="1">
            <a:spLocks noChangeArrowheads="1"/>
          </p:cNvSpPr>
          <p:nvPr/>
        </p:nvSpPr>
        <p:spPr bwMode="auto">
          <a:xfrm>
            <a:off x="107950" y="1131570"/>
            <a:ext cx="2705735" cy="2404745"/>
          </a:xfrm>
          <a:prstGeom prst="rect">
            <a:avLst/>
          </a:prstGeom>
          <a:noFill/>
          <a:ln w="9525">
            <a:noFill/>
            <a:miter lim="800000"/>
          </a:ln>
        </p:spPr>
        <p:txBody>
          <a:bodyPr wrap="square">
            <a:noAutofit/>
          </a:bodyPr>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目标对象</a:t>
            </a:r>
            <a:r>
              <a:rPr lang="en-US" altLang="zh-CN" sz="1200" dirty="0" smtClean="0">
                <a:solidFill>
                  <a:schemeClr val="bg1"/>
                </a:solidFill>
                <a:uFillTx/>
                <a:latin typeface="微软雅黑" panose="020B0503020204020204" pitchFamily="34" charset="-122"/>
                <a:ea typeface="微软雅黑" panose="020B0503020204020204" pitchFamily="34" charset="-122"/>
              </a:rPr>
              <a:t>:</a:t>
            </a:r>
            <a:r>
              <a:rPr lang="zh-CN" altLang="en-US" sz="1200" dirty="0" smtClean="0">
                <a:solidFill>
                  <a:schemeClr val="bg1"/>
                </a:solidFill>
                <a:uFillTx/>
                <a:latin typeface="微软雅黑" panose="020B0503020204020204" pitchFamily="34" charset="-122"/>
                <a:ea typeface="微软雅黑" panose="020B0503020204020204" pitchFamily="34" charset="-122"/>
              </a:rPr>
              <a:t>支持部门、员工</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依据单据</a:t>
            </a:r>
            <a:r>
              <a:rPr lang="en-US" altLang="zh-CN" sz="1200" dirty="0" smtClean="0">
                <a:solidFill>
                  <a:schemeClr val="bg1"/>
                </a:solidFill>
                <a:uFillTx/>
                <a:latin typeface="微软雅黑" panose="020B0503020204020204" pitchFamily="34" charset="-122"/>
                <a:ea typeface="微软雅黑" panose="020B0503020204020204" pitchFamily="34" charset="-122"/>
              </a:rPr>
              <a:t>:</a:t>
            </a:r>
            <a:r>
              <a:rPr lang="zh-CN" altLang="en-US" sz="1200" dirty="0" smtClean="0">
                <a:solidFill>
                  <a:schemeClr val="bg1"/>
                </a:solidFill>
                <a:uFillTx/>
                <a:latin typeface="微软雅黑" panose="020B0503020204020204" pitchFamily="34" charset="-122"/>
                <a:ea typeface="微软雅黑" panose="020B0503020204020204" pitchFamily="34" charset="-122"/>
              </a:rPr>
              <a:t>支持销售订单、销售合同、出库单、收款</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周期：支持月度、季度、年底目标，还支持各个时间段的设置</a:t>
            </a:r>
            <a:endParaRPr lang="zh-CN" altLang="en-US" sz="1200" dirty="0" smtClean="0">
              <a:solidFill>
                <a:schemeClr val="bg1"/>
              </a:solidFill>
              <a:uFillTx/>
              <a:latin typeface="微软雅黑" panose="020B0503020204020204" pitchFamily="34" charset="-122"/>
              <a:ea typeface="微软雅黑" panose="020B0503020204020204" pitchFamily="34" charset="-122"/>
              <a:sym typeface="+mn-ea"/>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支持金额、毛利润的目标报表分析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2987675" y="666115"/>
            <a:ext cx="6014085" cy="3597275"/>
          </a:xfrm>
          <a:prstGeom prst="rect">
            <a:avLst/>
          </a:prstGeom>
        </p:spPr>
      </p:pic>
      <p:pic>
        <p:nvPicPr>
          <p:cNvPr id="12" name="图片 11"/>
          <p:cNvPicPr>
            <a:picLocks noChangeAspect="1"/>
          </p:cNvPicPr>
          <p:nvPr/>
        </p:nvPicPr>
        <p:blipFill>
          <a:blip r:embed="rId2"/>
          <a:stretch>
            <a:fillRect/>
          </a:stretch>
        </p:blipFill>
        <p:spPr>
          <a:xfrm>
            <a:off x="2987675" y="666115"/>
            <a:ext cx="5996940" cy="3799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6680" y="0"/>
            <a:ext cx="7657465" cy="465455"/>
          </a:xfrm>
        </p:spPr>
        <p:txBody>
          <a:bodyPr>
            <a:normAutofit fontScale="90000"/>
          </a:bodyPr>
          <a:lstStyle/>
          <a:p>
            <a:r>
              <a:rPr lang="zh-CN" altLang="en-US" dirty="0"/>
              <a:t>应用流程介绍</a:t>
            </a:r>
            <a:r>
              <a:rPr lang="en-US" altLang="zh-CN" dirty="0" smtClean="0"/>
              <a:t>-</a:t>
            </a:r>
            <a:r>
              <a:rPr lang="zh-CN" altLang="en-US" dirty="0" smtClean="0"/>
              <a:t>销售过程管理流程</a:t>
            </a:r>
            <a:endParaRPr lang="zh-CN" altLang="en-US" dirty="0"/>
          </a:p>
        </p:txBody>
      </p:sp>
      <p:sp>
        <p:nvSpPr>
          <p:cNvPr id="4" name="圆角矩形 3"/>
          <p:cNvSpPr/>
          <p:nvPr/>
        </p:nvSpPr>
        <p:spPr>
          <a:xfrm>
            <a:off x="1973505" y="1726930"/>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撞单分析</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5" name="右箭头 4"/>
          <p:cNvSpPr/>
          <p:nvPr/>
        </p:nvSpPr>
        <p:spPr>
          <a:xfrm>
            <a:off x="1547664" y="1059637"/>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6" name="圆角矩形 5"/>
          <p:cNvSpPr/>
          <p:nvPr/>
        </p:nvSpPr>
        <p:spPr>
          <a:xfrm>
            <a:off x="1973505" y="2383780"/>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商机审核</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32197" y="3102197"/>
            <a:ext cx="8587923" cy="0"/>
          </a:xfrm>
          <a:prstGeom prst="line">
            <a:avLst/>
          </a:prstGeom>
          <a:noFill/>
          <a:ln w="12700" cap="flat" cmpd="sng" algn="ctr">
            <a:solidFill>
              <a:srgbClr val="FFFFFF">
                <a:lumMod val="75000"/>
              </a:srgbClr>
            </a:solidFill>
            <a:prstDash val="lgDashDotDot"/>
          </a:ln>
          <a:effectLst>
            <a:outerShdw blurRad="40000" dist="20000" dir="5400000" rotWithShape="0">
              <a:srgbClr val="000000">
                <a:alpha val="38000"/>
              </a:srgbClr>
            </a:outerShdw>
          </a:effectLst>
        </p:spPr>
      </p:cxnSp>
      <p:sp>
        <p:nvSpPr>
          <p:cNvPr id="8" name="圆角矩形 7"/>
          <p:cNvSpPr/>
          <p:nvPr/>
        </p:nvSpPr>
        <p:spPr>
          <a:xfrm>
            <a:off x="6624237" y="1908202"/>
            <a:ext cx="856667"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输单</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9" name="圆角矩形 8"/>
          <p:cNvSpPr/>
          <p:nvPr/>
        </p:nvSpPr>
        <p:spPr>
          <a:xfrm>
            <a:off x="3611322" y="2355727"/>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uFillTx/>
                <a:latin typeface="微软雅黑" panose="020B0503020204020204" pitchFamily="34" charset="-122"/>
                <a:ea typeface="微软雅黑" panose="020B0503020204020204" pitchFamily="34" charset="-122"/>
              </a:rPr>
              <a:t>阶段推进</a:t>
            </a:r>
            <a:endParaRPr lang="zh-CN" altLang="en-US" sz="1100" dirty="0" smtClean="0">
              <a:solidFill>
                <a:schemeClr val="bg1"/>
              </a:solidFill>
              <a:uFillTx/>
              <a:latin typeface="微软雅黑" panose="020B0503020204020204" pitchFamily="34" charset="-122"/>
              <a:ea typeface="微软雅黑" panose="020B0503020204020204" pitchFamily="34" charset="-122"/>
            </a:endParaRPr>
          </a:p>
        </p:txBody>
      </p:sp>
      <p:sp>
        <p:nvSpPr>
          <p:cNvPr id="10" name="圆角矩形 9"/>
          <p:cNvSpPr/>
          <p:nvPr/>
        </p:nvSpPr>
        <p:spPr>
          <a:xfrm>
            <a:off x="5157147" y="2355727"/>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阶段推进控制</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11" name="右箭头 10"/>
          <p:cNvSpPr/>
          <p:nvPr/>
        </p:nvSpPr>
        <p:spPr>
          <a:xfrm>
            <a:off x="3169398" y="2481246"/>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2" name="右箭头 11"/>
          <p:cNvSpPr/>
          <p:nvPr/>
        </p:nvSpPr>
        <p:spPr>
          <a:xfrm>
            <a:off x="4752020" y="2453194"/>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3" name="右箭头 12"/>
          <p:cNvSpPr/>
          <p:nvPr/>
        </p:nvSpPr>
        <p:spPr>
          <a:xfrm rot="20577351">
            <a:off x="6249122" y="2237741"/>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4" name="下箭头 13"/>
          <p:cNvSpPr/>
          <p:nvPr/>
        </p:nvSpPr>
        <p:spPr>
          <a:xfrm>
            <a:off x="4067944" y="2854567"/>
            <a:ext cx="216024" cy="504056"/>
          </a:xfrm>
          <a:prstGeom prst="downArrow">
            <a:avLst/>
          </a:prstGeom>
          <a:noFill/>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5" name="圆角矩形 14"/>
          <p:cNvSpPr/>
          <p:nvPr/>
        </p:nvSpPr>
        <p:spPr>
          <a:xfrm>
            <a:off x="6649349" y="2761771"/>
            <a:ext cx="831546"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赢单</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6" name="右箭头 15"/>
          <p:cNvSpPr/>
          <p:nvPr/>
        </p:nvSpPr>
        <p:spPr>
          <a:xfrm rot="986585">
            <a:off x="6248878" y="2736126"/>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7" name="下箭头 16"/>
          <p:cNvSpPr/>
          <p:nvPr/>
        </p:nvSpPr>
        <p:spPr>
          <a:xfrm>
            <a:off x="6984268" y="3147832"/>
            <a:ext cx="216024" cy="281371"/>
          </a:xfrm>
          <a:prstGeom prst="downArrow">
            <a:avLst/>
          </a:prstGeom>
          <a:noFill/>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8" name="流程图: 数据 17"/>
          <p:cNvSpPr/>
          <p:nvPr/>
        </p:nvSpPr>
        <p:spPr>
          <a:xfrm>
            <a:off x="5083168" y="347659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销售报价</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19" name="流程图: 数据 18"/>
          <p:cNvSpPr/>
          <p:nvPr/>
        </p:nvSpPr>
        <p:spPr>
          <a:xfrm>
            <a:off x="6588224" y="3453805"/>
            <a:ext cx="1008112" cy="420554"/>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销售订单</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0" name="流程图: 数据 19"/>
          <p:cNvSpPr/>
          <p:nvPr/>
        </p:nvSpPr>
        <p:spPr>
          <a:xfrm>
            <a:off x="3635896" y="347659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费用申请</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1" name="下箭头 20"/>
          <p:cNvSpPr/>
          <p:nvPr/>
        </p:nvSpPr>
        <p:spPr>
          <a:xfrm>
            <a:off x="5544108" y="2850169"/>
            <a:ext cx="216024" cy="504056"/>
          </a:xfrm>
          <a:prstGeom prst="downArrow">
            <a:avLst/>
          </a:prstGeom>
          <a:noFill/>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22" name="右箭头 21"/>
          <p:cNvSpPr/>
          <p:nvPr/>
        </p:nvSpPr>
        <p:spPr>
          <a:xfrm>
            <a:off x="6156176" y="3588925"/>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23" name="流程图: 数据 22"/>
          <p:cNvSpPr/>
          <p:nvPr/>
        </p:nvSpPr>
        <p:spPr>
          <a:xfrm>
            <a:off x="2043255" y="91873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商机新增</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4" name="右箭头 23"/>
          <p:cNvSpPr/>
          <p:nvPr/>
        </p:nvSpPr>
        <p:spPr>
          <a:xfrm rot="5400000">
            <a:off x="2393891" y="1445010"/>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25" name="云形标注 24"/>
          <p:cNvSpPr/>
          <p:nvPr/>
        </p:nvSpPr>
        <p:spPr>
          <a:xfrm>
            <a:off x="107535" y="1851672"/>
            <a:ext cx="1872207" cy="792088"/>
          </a:xfrm>
          <a:prstGeom prst="cloudCallout">
            <a:avLst>
              <a:gd name="adj1" fmla="val -7706"/>
              <a:gd name="adj2" fmla="val -91184"/>
            </a:avLst>
          </a:prstGeom>
          <a:noFill/>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000" dirty="0" smtClean="0">
                <a:solidFill>
                  <a:schemeClr val="bg1"/>
                </a:solidFill>
                <a:uFillTx/>
                <a:latin typeface="微软雅黑" panose="020B0503020204020204" pitchFamily="34" charset="-122"/>
                <a:ea typeface="微软雅黑" panose="020B0503020204020204" pitchFamily="34" charset="-122"/>
              </a:rPr>
              <a:t>商机新增维护基本信息、竞争对手信息和客户联系人的角色信息</a:t>
            </a:r>
            <a:endParaRPr lang="zh-CN" altLang="en-US" sz="1000" dirty="0" smtClean="0">
              <a:solidFill>
                <a:schemeClr val="bg1"/>
              </a:solidFill>
              <a:uFillTx/>
              <a:latin typeface="微软雅黑" panose="020B0503020204020204" pitchFamily="34" charset="-122"/>
              <a:ea typeface="微软雅黑" panose="020B0503020204020204" pitchFamily="34" charset="-122"/>
            </a:endParaRPr>
          </a:p>
        </p:txBody>
      </p:sp>
      <p:sp>
        <p:nvSpPr>
          <p:cNvPr id="26" name="云形标注 25"/>
          <p:cNvSpPr/>
          <p:nvPr/>
        </p:nvSpPr>
        <p:spPr>
          <a:xfrm>
            <a:off x="251567" y="3695236"/>
            <a:ext cx="1727995" cy="760340"/>
          </a:xfrm>
          <a:prstGeom prst="cloudCallout">
            <a:avLst>
              <a:gd name="adj1" fmla="val -4290"/>
              <a:gd name="adj2" fmla="val -93901"/>
            </a:avLst>
          </a:prstGeom>
          <a:noFill/>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产品库存查询</a:t>
            </a:r>
            <a:endParaRPr lang="en-US" altLang="zh-CN" sz="10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000" dirty="0" smtClean="0">
                <a:solidFill>
                  <a:schemeClr val="bg1"/>
                </a:solidFill>
                <a:latin typeface="微软雅黑" panose="020B0503020204020204" pitchFamily="34" charset="-122"/>
                <a:ea typeface="微软雅黑" panose="020B0503020204020204" pitchFamily="34" charset="-122"/>
              </a:rPr>
              <a:t>产品报价</a:t>
            </a:r>
            <a:endParaRPr lang="en-US" altLang="zh-CN" sz="10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000" dirty="0" smtClean="0">
                <a:solidFill>
                  <a:schemeClr val="bg1"/>
                </a:solidFill>
                <a:latin typeface="微软雅黑" panose="020B0503020204020204" pitchFamily="34" charset="-122"/>
                <a:ea typeface="微软雅黑" panose="020B0503020204020204" pitchFamily="34" charset="-122"/>
              </a:rPr>
              <a:t>费用申请</a:t>
            </a:r>
            <a:endParaRPr lang="en-US" altLang="zh-CN" sz="10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000" dirty="0">
                <a:solidFill>
                  <a:schemeClr val="bg1"/>
                </a:solidFill>
                <a:latin typeface="微软雅黑" panose="020B0503020204020204" pitchFamily="34" charset="-122"/>
                <a:ea typeface="微软雅黑" panose="020B0503020204020204" pitchFamily="34" charset="-122"/>
              </a:rPr>
              <a:t>下订单</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463321" y="783232"/>
            <a:ext cx="892291" cy="797481"/>
            <a:chOff x="6920069" y="1989033"/>
            <a:chExt cx="892291" cy="797481"/>
          </a:xfrm>
        </p:grpSpPr>
        <p:pic>
          <p:nvPicPr>
            <p:cNvPr id="28"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6928848" y="1989033"/>
              <a:ext cx="883512" cy="510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920069" y="2526164"/>
              <a:ext cx="892291" cy="260350"/>
            </a:xfrm>
            <a:prstGeom prst="rect">
              <a:avLst/>
            </a:prstGeom>
            <a:noFill/>
          </p:spPr>
          <p:txBody>
            <a:bodyPr wrap="square"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业务人员</a:t>
              </a:r>
              <a:endParaRPr lang="zh-CN" altLang="en-US" sz="1100" b="1" dirty="0" smtClean="0">
                <a:solidFill>
                  <a:schemeClr val="bg1"/>
                </a:solidFill>
                <a:latin typeface="微软雅黑" panose="020B0503020204020204" pitchFamily="34" charset="-122"/>
                <a:ea typeface="微软雅黑" panose="020B0503020204020204" pitchFamily="34" charset="-122"/>
              </a:endParaRPr>
            </a:p>
          </p:txBody>
        </p:sp>
      </p:grpSp>
      <p:sp>
        <p:nvSpPr>
          <p:cNvPr id="30" name="右箭头 29"/>
          <p:cNvSpPr/>
          <p:nvPr/>
        </p:nvSpPr>
        <p:spPr>
          <a:xfrm rot="5400000">
            <a:off x="2386121" y="2157694"/>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31" name="圆角矩形 30"/>
          <p:cNvSpPr/>
          <p:nvPr/>
        </p:nvSpPr>
        <p:spPr>
          <a:xfrm>
            <a:off x="7836925" y="2362117"/>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商机总结</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32" name="右箭头 31"/>
          <p:cNvSpPr/>
          <p:nvPr/>
        </p:nvSpPr>
        <p:spPr>
          <a:xfrm rot="2400480">
            <a:off x="7524328" y="2157693"/>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33" name="右箭头 32"/>
          <p:cNvSpPr/>
          <p:nvPr/>
        </p:nvSpPr>
        <p:spPr>
          <a:xfrm rot="20262798">
            <a:off x="7564320" y="2776197"/>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34" name="流程图: 数据 33"/>
          <p:cNvSpPr/>
          <p:nvPr/>
        </p:nvSpPr>
        <p:spPr>
          <a:xfrm>
            <a:off x="3318011" y="91873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销售方法</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35" name="流程图: 数据 34"/>
          <p:cNvSpPr/>
          <p:nvPr/>
        </p:nvSpPr>
        <p:spPr>
          <a:xfrm>
            <a:off x="4644008" y="91873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销售阶段</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36" name="流程图: 数据 35"/>
          <p:cNvSpPr/>
          <p:nvPr/>
        </p:nvSpPr>
        <p:spPr>
          <a:xfrm>
            <a:off x="5924842" y="91873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竞争对手</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37" name="流程图: 数据 36"/>
          <p:cNvSpPr/>
          <p:nvPr/>
        </p:nvSpPr>
        <p:spPr>
          <a:xfrm>
            <a:off x="7332869" y="918732"/>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竞争产品</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38" name="流程图: 数据 37"/>
          <p:cNvSpPr/>
          <p:nvPr/>
        </p:nvSpPr>
        <p:spPr>
          <a:xfrm>
            <a:off x="3779912" y="1643049"/>
            <a:ext cx="1008112"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任务计划</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39" name="下箭头 38"/>
          <p:cNvSpPr/>
          <p:nvPr/>
        </p:nvSpPr>
        <p:spPr>
          <a:xfrm rot="10800000">
            <a:off x="4078279" y="2078586"/>
            <a:ext cx="216024" cy="252028"/>
          </a:xfrm>
          <a:prstGeom prst="downArrow">
            <a:avLst/>
          </a:prstGeom>
          <a:noFill/>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pic>
        <p:nvPicPr>
          <p:cNvPr id="40" name="图片 39" descr="{D00CAB4F-0E29-4DC1-B13D-425D92D7F5C8}_03.png"/>
          <p:cNvPicPr>
            <a:picLocks noChangeAspect="1"/>
          </p:cNvPicPr>
          <p:nvPr/>
        </p:nvPicPr>
        <p:blipFill>
          <a:blip r:embed="rId2" cstate="print"/>
          <a:stretch>
            <a:fillRect/>
          </a:stretch>
        </p:blipFill>
        <p:spPr>
          <a:xfrm>
            <a:off x="523329" y="2756086"/>
            <a:ext cx="390525" cy="673100"/>
          </a:xfrm>
          <a:prstGeom prst="rect">
            <a:avLst/>
          </a:prstGeom>
        </p:spPr>
      </p:pic>
      <p:sp>
        <p:nvSpPr>
          <p:cNvPr id="41" name="TextBox 40"/>
          <p:cNvSpPr txBox="1"/>
          <p:nvPr/>
        </p:nvSpPr>
        <p:spPr>
          <a:xfrm>
            <a:off x="890656" y="3019384"/>
            <a:ext cx="929898" cy="275590"/>
          </a:xfrm>
          <a:prstGeom prst="rect">
            <a:avLst/>
          </a:prstGeom>
          <a:noFill/>
        </p:spPr>
        <p:txBody>
          <a:bodyPr wrap="square" rtlCol="0">
            <a:spAutoFit/>
          </a:bodyPr>
          <a:lstStyle/>
          <a:p>
            <a:r>
              <a:rPr lang="en-US" altLang="zh-CN" sz="1200" dirty="0" smtClean="0">
                <a:solidFill>
                  <a:schemeClr val="bg1"/>
                </a:solidFill>
              </a:rPr>
              <a:t>ERP</a:t>
            </a:r>
            <a:r>
              <a:rPr lang="zh-CN" altLang="en-US" sz="1200" dirty="0" smtClean="0">
                <a:solidFill>
                  <a:schemeClr val="bg1"/>
                </a:solidFill>
              </a:rPr>
              <a:t>业务员</a:t>
            </a:r>
            <a:endParaRPr lang="zh-CN" altLang="en-US" sz="1200" dirty="0" smtClean="0">
              <a:solidFill>
                <a:schemeClr val="bg1"/>
              </a:solidFill>
            </a:endParaRPr>
          </a:p>
        </p:txBody>
      </p:sp>
      <p:sp>
        <p:nvSpPr>
          <p:cNvPr id="42" name="圆角矩形 41"/>
          <p:cNvSpPr/>
          <p:nvPr/>
        </p:nvSpPr>
        <p:spPr>
          <a:xfrm>
            <a:off x="1979712" y="3522703"/>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兴趣</a:t>
            </a:r>
            <a:r>
              <a:rPr lang="zh-CN" altLang="en-US" sz="1100" dirty="0" smtClean="0">
                <a:solidFill>
                  <a:schemeClr val="bg1"/>
                </a:solidFill>
                <a:latin typeface="微软雅黑" panose="020B0503020204020204" pitchFamily="34" charset="-122"/>
                <a:ea typeface="微软雅黑" panose="020B0503020204020204" pitchFamily="34" charset="-122"/>
              </a:rPr>
              <a:t>产品可用库存查询</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43" name="下箭头 42"/>
          <p:cNvSpPr/>
          <p:nvPr/>
        </p:nvSpPr>
        <p:spPr>
          <a:xfrm>
            <a:off x="2405553" y="2895787"/>
            <a:ext cx="216024" cy="504056"/>
          </a:xfrm>
          <a:prstGeom prst="downArrow">
            <a:avLst/>
          </a:prstGeom>
          <a:noFill/>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44" name="圆角矩形 43"/>
          <p:cNvSpPr/>
          <p:nvPr/>
        </p:nvSpPr>
        <p:spPr>
          <a:xfrm>
            <a:off x="7892406" y="4155928"/>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收款</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45" name="圆角矩形 44"/>
          <p:cNvSpPr/>
          <p:nvPr/>
        </p:nvSpPr>
        <p:spPr>
          <a:xfrm>
            <a:off x="6596798" y="4155928"/>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发货</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46" name="右箭头 45"/>
          <p:cNvSpPr/>
          <p:nvPr/>
        </p:nvSpPr>
        <p:spPr>
          <a:xfrm rot="5400000">
            <a:off x="6972607" y="3947987"/>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47" name="右箭头 46"/>
          <p:cNvSpPr/>
          <p:nvPr/>
        </p:nvSpPr>
        <p:spPr>
          <a:xfrm>
            <a:off x="7712604" y="4278401"/>
            <a:ext cx="18002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48" name="流程图: 数据 47"/>
          <p:cNvSpPr/>
          <p:nvPr/>
        </p:nvSpPr>
        <p:spPr>
          <a:xfrm>
            <a:off x="7676686" y="3441049"/>
            <a:ext cx="1008112" cy="420554"/>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销售</a:t>
            </a:r>
            <a:r>
              <a:rPr lang="zh-CN" altLang="en-US" sz="1200" dirty="0">
                <a:solidFill>
                  <a:schemeClr val="bg1"/>
                </a:solidFill>
                <a:latin typeface="微软雅黑" panose="020B0503020204020204" pitchFamily="34" charset="-122"/>
                <a:ea typeface="微软雅黑" panose="020B0503020204020204" pitchFamily="34" charset="-122"/>
              </a:rPr>
              <a:t>合同</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50" name="下箭头 49"/>
          <p:cNvSpPr/>
          <p:nvPr/>
        </p:nvSpPr>
        <p:spPr>
          <a:xfrm rot="18900000">
            <a:off x="7607002" y="3025532"/>
            <a:ext cx="193391" cy="436749"/>
          </a:xfrm>
          <a:prstGeom prst="downArrow">
            <a:avLst/>
          </a:prstGeom>
          <a:noFill/>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1" name="右箭头 50"/>
          <p:cNvSpPr/>
          <p:nvPr/>
        </p:nvSpPr>
        <p:spPr>
          <a:xfrm rot="10800000">
            <a:off x="7549302" y="3585721"/>
            <a:ext cx="18002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2400" dirty="0" smtClean="0"/>
              <a:t>销售过程管理</a:t>
            </a:r>
            <a:r>
              <a:rPr lang="en-US" altLang="zh-CN" sz="2400" dirty="0" smtClean="0"/>
              <a:t>-</a:t>
            </a:r>
            <a:r>
              <a:rPr lang="zh-CN" altLang="en-US" sz="2400" dirty="0"/>
              <a:t>销售</a:t>
            </a:r>
            <a:r>
              <a:rPr lang="zh-CN" altLang="en-US" sz="2400" dirty="0" smtClean="0"/>
              <a:t>方法阶段定义</a:t>
            </a:r>
            <a:endParaRPr lang="zh-CN" altLang="en-US" sz="2400" dirty="0"/>
          </a:p>
        </p:txBody>
      </p:sp>
      <p:sp>
        <p:nvSpPr>
          <p:cNvPr id="13" name="TextBox 12"/>
          <p:cNvSpPr txBox="1">
            <a:spLocks noChangeArrowheads="1"/>
          </p:cNvSpPr>
          <p:nvPr/>
        </p:nvSpPr>
        <p:spPr bwMode="auto">
          <a:xfrm>
            <a:off x="134173" y="984172"/>
            <a:ext cx="2723333" cy="1180465"/>
          </a:xfrm>
          <a:prstGeom prst="rect">
            <a:avLst/>
          </a:prstGeom>
          <a:noFill/>
          <a:ln w="9525">
            <a:noFill/>
            <a:miter lim="800000"/>
          </a:ln>
        </p:spPr>
        <p:txBody>
          <a:bodyPr wrap="square">
            <a:spAutoFit/>
          </a:bodyPr>
          <a:lstStyle/>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支持销售方法完全自定义；</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支持销售阶段自定义并提醒；</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销售阶段推进支持设置条件控制；</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92075" indent="-228600" fontAlgn="t">
              <a:lnSpc>
                <a:spcPct val="120000"/>
              </a:lnSpc>
              <a:buClr>
                <a:srgbClr val="0066CC"/>
              </a:buClr>
              <a:defRPr/>
            </a:pP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4" name="TextBox 13"/>
          <p:cNvSpPr txBox="1">
            <a:spLocks noChangeArrowheads="1"/>
          </p:cNvSpPr>
          <p:nvPr/>
        </p:nvSpPr>
        <p:spPr bwMode="auto">
          <a:xfrm>
            <a:off x="127972" y="3067700"/>
            <a:ext cx="2729516" cy="1753235"/>
          </a:xfrm>
          <a:prstGeom prst="rect">
            <a:avLst/>
          </a:prstGeom>
          <a:noFill/>
          <a:ln w="9525">
            <a:noFill/>
            <a:miter lim="800000"/>
          </a:ln>
        </p:spPr>
        <p:txBody>
          <a:bodyPr wrap="square">
            <a:spAutoFit/>
          </a:bodyPr>
          <a:lstStyle/>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销售阶段提醒功能帮助业务员及时跟进提高商机跟进效率；</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灵活的销售阶段推进条件控制能够很好的控制商机有效推进，并能提醒业务员在各阶段需要做的事情，从而提高商机赢单率；</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107950" y="59436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bwMode="auto">
          <a:xfrm>
            <a:off x="62230" y="237490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813685" y="594360"/>
            <a:ext cx="6301740" cy="3348355"/>
          </a:xfrm>
          <a:prstGeom prst="rect">
            <a:avLst/>
          </a:prstGeom>
        </p:spPr>
      </p:pic>
      <p:pic>
        <p:nvPicPr>
          <p:cNvPr id="7" name="图片 6"/>
          <p:cNvPicPr>
            <a:picLocks noChangeAspect="1"/>
          </p:cNvPicPr>
          <p:nvPr/>
        </p:nvPicPr>
        <p:blipFill>
          <a:blip r:embed="rId2"/>
          <a:stretch>
            <a:fillRect/>
          </a:stretch>
        </p:blipFill>
        <p:spPr>
          <a:xfrm>
            <a:off x="2813685" y="1131570"/>
            <a:ext cx="6301740" cy="33477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a:t>销售过程管理</a:t>
            </a:r>
            <a:r>
              <a:rPr lang="en-US" altLang="zh-CN" dirty="0" smtClean="0"/>
              <a:t>-</a:t>
            </a:r>
            <a:r>
              <a:rPr lang="zh-CN" altLang="en-US" dirty="0"/>
              <a:t>竞争对手</a:t>
            </a:r>
            <a:endParaRPr lang="zh-CN" altLang="en-US" dirty="0"/>
          </a:p>
        </p:txBody>
      </p:sp>
      <p:sp>
        <p:nvSpPr>
          <p:cNvPr id="14" name="TextBox 13"/>
          <p:cNvSpPr txBox="1">
            <a:spLocks noChangeArrowheads="1"/>
          </p:cNvSpPr>
          <p:nvPr/>
        </p:nvSpPr>
        <p:spPr bwMode="auto">
          <a:xfrm>
            <a:off x="-15538" y="1271178"/>
            <a:ext cx="2723333" cy="1180465"/>
          </a:xfrm>
          <a:prstGeom prst="rect">
            <a:avLst/>
          </a:prstGeom>
          <a:noFill/>
          <a:ln w="9525">
            <a:noFill/>
            <a:miter lim="800000"/>
          </a:ln>
        </p:spPr>
        <p:txBody>
          <a:bodyPr wrap="square">
            <a:spAutoFit/>
          </a:bodyPr>
          <a:lstStyle/>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竞争对手信息维护；</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支持竞争对手产品信息的维护，包括价格以及市场份额；</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92075" indent="-228600" fontAlgn="t">
              <a:lnSpc>
                <a:spcPct val="120000"/>
              </a:lnSpc>
              <a:buClr>
                <a:srgbClr val="0066CC"/>
              </a:buClr>
              <a:defRPr/>
            </a:pP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15538" y="3067675"/>
            <a:ext cx="2729516" cy="645160"/>
          </a:xfrm>
          <a:prstGeom prst="rect">
            <a:avLst/>
          </a:prstGeom>
          <a:noFill/>
          <a:ln w="9525">
            <a:noFill/>
            <a:miter lim="800000"/>
          </a:ln>
        </p:spPr>
        <p:txBody>
          <a:bodyPr wrap="square">
            <a:spAutoFit/>
          </a:bodyPr>
          <a:lstStyle/>
          <a:p>
            <a:pPr algn="l">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掌握竞争对手信息，做到知己知彼，百战不殆，提高商机英单率；</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62230" y="80962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62230" y="244665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771775" y="914400"/>
            <a:ext cx="6238240" cy="33140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2400" dirty="0"/>
              <a:t>销售过程管理</a:t>
            </a:r>
            <a:r>
              <a:rPr lang="en-US" altLang="zh-CN" sz="2400" dirty="0" smtClean="0"/>
              <a:t>-</a:t>
            </a:r>
            <a:r>
              <a:rPr lang="zh-CN" altLang="en-US" sz="2400" dirty="0" smtClean="0"/>
              <a:t>商机维护</a:t>
            </a:r>
            <a:endParaRPr lang="zh-CN" altLang="en-US" sz="2400" dirty="0"/>
          </a:p>
        </p:txBody>
      </p:sp>
      <p:sp>
        <p:nvSpPr>
          <p:cNvPr id="14" name="TextBox 13"/>
          <p:cNvSpPr txBox="1">
            <a:spLocks noChangeArrowheads="1"/>
          </p:cNvSpPr>
          <p:nvPr/>
        </p:nvSpPr>
        <p:spPr bwMode="auto">
          <a:xfrm>
            <a:off x="134173" y="1199429"/>
            <a:ext cx="2723333" cy="1568450"/>
          </a:xfrm>
          <a:prstGeom prst="rect">
            <a:avLst/>
          </a:prstGeom>
          <a:noFill/>
          <a:ln w="9525">
            <a:noFill/>
            <a:miter lim="800000"/>
          </a:ln>
        </p:spPr>
        <p:txBody>
          <a:bodyPr wrap="square">
            <a:spAutoFit/>
          </a:bodyPr>
          <a:lstStyle/>
          <a:p>
            <a:pPr algn="l" eaLnBrk="1" latinLnBrk="0" hangingPunct="1">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商机的信息维护，包括基本信息、兴趣产品信息、竞争分析、费用等商机有关信息的维护；</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eaLnBrk="1" latinLnBrk="0" hangingPunct="1">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支持多个渠道的商机来源；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eaLnBrk="1" latinLnBrk="0" hangingPunct="1">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支持商机多级审批，审核通过的商机才允许评估推进；</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eaLnBrk="1" latinLnBrk="0" hangingPunct="1">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支持兴趣产品及时库存查询；</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eaLnBrk="1" latinLnBrk="0" hangingPunct="1">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支持商机的撞单分析；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127972" y="3454701"/>
            <a:ext cx="2729516" cy="645160"/>
          </a:xfrm>
          <a:prstGeom prst="rect">
            <a:avLst/>
          </a:prstGeom>
          <a:noFill/>
          <a:ln w="9525">
            <a:noFill/>
            <a:miter lim="800000"/>
          </a:ln>
        </p:spPr>
        <p:txBody>
          <a:bodyPr wrap="square">
            <a:spAutoFit/>
          </a:bodyPr>
          <a:lstStyle/>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商机有关信息不断维护完善，帮助业务员及时应对跟进，提高商机成交机会；</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62230" y="73787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62230" y="287718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767965" y="594360"/>
            <a:ext cx="6314440" cy="3354705"/>
          </a:xfrm>
          <a:prstGeom prst="rect">
            <a:avLst/>
          </a:prstGeom>
        </p:spPr>
      </p:pic>
      <p:pic>
        <p:nvPicPr>
          <p:cNvPr id="6" name="图片 5"/>
          <p:cNvPicPr>
            <a:picLocks noChangeAspect="1"/>
          </p:cNvPicPr>
          <p:nvPr/>
        </p:nvPicPr>
        <p:blipFill>
          <a:blip r:embed="rId2"/>
          <a:stretch>
            <a:fillRect/>
          </a:stretch>
        </p:blipFill>
        <p:spPr>
          <a:xfrm>
            <a:off x="2771775" y="843915"/>
            <a:ext cx="6310630" cy="3352800"/>
          </a:xfrm>
          <a:prstGeom prst="rect">
            <a:avLst/>
          </a:prstGeom>
        </p:spPr>
      </p:pic>
      <p:pic>
        <p:nvPicPr>
          <p:cNvPr id="7" name="图片 6"/>
          <p:cNvPicPr>
            <a:picLocks noChangeAspect="1"/>
          </p:cNvPicPr>
          <p:nvPr/>
        </p:nvPicPr>
        <p:blipFill>
          <a:blip r:embed="rId3"/>
          <a:stretch>
            <a:fillRect/>
          </a:stretch>
        </p:blipFill>
        <p:spPr>
          <a:xfrm>
            <a:off x="2771775" y="998855"/>
            <a:ext cx="6304280" cy="3348990"/>
          </a:xfrm>
          <a:prstGeom prst="rect">
            <a:avLst/>
          </a:prstGeom>
        </p:spPr>
      </p:pic>
      <p:pic>
        <p:nvPicPr>
          <p:cNvPr id="8" name="图片 7"/>
          <p:cNvPicPr>
            <a:picLocks noChangeAspect="1"/>
          </p:cNvPicPr>
          <p:nvPr/>
        </p:nvPicPr>
        <p:blipFill>
          <a:blip r:embed="rId4"/>
          <a:stretch>
            <a:fillRect/>
          </a:stretch>
        </p:blipFill>
        <p:spPr>
          <a:xfrm>
            <a:off x="2771775" y="1166495"/>
            <a:ext cx="6310630" cy="3352800"/>
          </a:xfrm>
          <a:prstGeom prst="rect">
            <a:avLst/>
          </a:prstGeom>
        </p:spPr>
      </p:pic>
      <p:pic>
        <p:nvPicPr>
          <p:cNvPr id="9" name="图片 8"/>
          <p:cNvPicPr>
            <a:picLocks noChangeAspect="1"/>
          </p:cNvPicPr>
          <p:nvPr/>
        </p:nvPicPr>
        <p:blipFill>
          <a:blip r:embed="rId5"/>
          <a:stretch>
            <a:fillRect/>
          </a:stretch>
        </p:blipFill>
        <p:spPr>
          <a:xfrm>
            <a:off x="2771775" y="1199515"/>
            <a:ext cx="6304280" cy="3349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9337" y="1199418"/>
            <a:ext cx="2723333" cy="1198880"/>
          </a:xfrm>
          <a:prstGeom prst="rect">
            <a:avLst/>
          </a:prstGeom>
          <a:noFill/>
          <a:ln w="9525">
            <a:noFill/>
            <a:miter lim="800000"/>
          </a:ln>
        </p:spPr>
        <p:txBody>
          <a:bodyPr wrap="square">
            <a:spAutoFit/>
          </a:bodyPr>
          <a:lstStyle/>
          <a:p>
            <a:pPr>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latin typeface="微软雅黑" panose="020B0503020204020204" pitchFamily="34" charset="-122"/>
                <a:ea typeface="微软雅黑" panose="020B0503020204020204" pitchFamily="34" charset="-122"/>
              </a:rPr>
              <a:t>商机阶段推进导航图形化；</a:t>
            </a:r>
            <a:endParaRPr lang="zh-CN" altLang="en-US" sz="1200" dirty="0" smtClean="0">
              <a:solidFill>
                <a:schemeClr val="bg1"/>
              </a:solidFill>
              <a:latin typeface="微软雅黑" panose="020B0503020204020204" pitchFamily="34" charset="-122"/>
              <a:ea typeface="微软雅黑" panose="020B0503020204020204" pitchFamily="34" charset="-122"/>
            </a:endParaRPr>
          </a:p>
          <a:p>
            <a:pPr>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latin typeface="微软雅黑" panose="020B0503020204020204" pitchFamily="34" charset="-122"/>
                <a:ea typeface="微软雅黑" panose="020B0503020204020204" pitchFamily="34" charset="-122"/>
              </a:rPr>
              <a:t>支持销售阶段评估再推进；</a:t>
            </a:r>
            <a:endParaRPr lang="zh-CN" altLang="en-US" sz="1200" dirty="0" smtClean="0">
              <a:solidFill>
                <a:schemeClr val="bg1"/>
              </a:solidFill>
              <a:latin typeface="微软雅黑" panose="020B0503020204020204" pitchFamily="34" charset="-122"/>
              <a:ea typeface="微软雅黑" panose="020B0503020204020204" pitchFamily="34" charset="-122"/>
            </a:endParaRPr>
          </a:p>
          <a:p>
            <a:pPr>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latin typeface="微软雅黑" panose="020B0503020204020204" pitchFamily="34" charset="-122"/>
                <a:ea typeface="微软雅黑" panose="020B0503020204020204" pitchFamily="34" charset="-122"/>
              </a:rPr>
              <a:t>自动监测阶段推进控制条件；</a:t>
            </a:r>
            <a:endParaRPr lang="zh-CN" altLang="en-US" sz="1200" dirty="0" smtClean="0">
              <a:solidFill>
                <a:schemeClr val="bg1"/>
              </a:solidFill>
              <a:latin typeface="微软雅黑" panose="020B0503020204020204" pitchFamily="34" charset="-122"/>
              <a:ea typeface="微软雅黑" panose="020B0503020204020204" pitchFamily="34" charset="-122"/>
            </a:endParaRPr>
          </a:p>
          <a:p>
            <a:pPr>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latin typeface="微软雅黑" panose="020B0503020204020204" pitchFamily="34" charset="-122"/>
                <a:ea typeface="微软雅黑" panose="020B0503020204020204" pitchFamily="34" charset="-122"/>
              </a:rPr>
              <a:t>支持跨阶段推进；</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9337" y="3211717"/>
            <a:ext cx="2729516" cy="1734820"/>
          </a:xfrm>
          <a:prstGeom prst="rect">
            <a:avLst/>
          </a:prstGeom>
          <a:noFill/>
          <a:ln w="9525">
            <a:noFill/>
            <a:miter lim="800000"/>
          </a:ln>
        </p:spPr>
        <p:txBody>
          <a:bodyPr wrap="square">
            <a:spAutoFit/>
          </a:bodyPr>
          <a:lstStyle/>
          <a:p>
            <a:pPr>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latin typeface="微软雅黑" panose="020B0503020204020204" pitchFamily="34" charset="-122"/>
                <a:ea typeface="微软雅黑" panose="020B0503020204020204" pitchFamily="34" charset="-122"/>
              </a:rPr>
              <a:t>销售阶段导航图引导业务员根据阶段及时处理推进；</a:t>
            </a:r>
            <a:endParaRPr lang="zh-CN" altLang="en-US" sz="1200" dirty="0" smtClean="0">
              <a:solidFill>
                <a:schemeClr val="bg1"/>
              </a:solidFill>
              <a:latin typeface="微软雅黑" panose="020B0503020204020204" pitchFamily="34" charset="-122"/>
              <a:ea typeface="微软雅黑" panose="020B0503020204020204" pitchFamily="34" charset="-122"/>
            </a:endParaRPr>
          </a:p>
          <a:p>
            <a:pPr>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latin typeface="微软雅黑" panose="020B0503020204020204" pitchFamily="34" charset="-122"/>
                <a:ea typeface="微软雅黑" panose="020B0503020204020204" pitchFamily="34" charset="-122"/>
              </a:rPr>
              <a:t>阶段评估控制了商机每个阶段的成果以及实际推进条件，尽可能提高每个阶段的成交可能性；</a:t>
            </a:r>
            <a:endParaRPr lang="zh-CN" altLang="en-US" sz="1200" dirty="0" smtClean="0">
              <a:solidFill>
                <a:schemeClr val="bg1"/>
              </a:solidFill>
              <a:latin typeface="微软雅黑" panose="020B0503020204020204" pitchFamily="34" charset="-122"/>
              <a:ea typeface="微软雅黑" panose="020B0503020204020204" pitchFamily="34" charset="-122"/>
            </a:endParaRPr>
          </a:p>
          <a:p>
            <a:pPr>
              <a:lnSpc>
                <a:spcPct val="120000"/>
              </a:lnSpc>
              <a:buClr>
                <a:srgbClr val="FF6600"/>
              </a:buClr>
              <a:buFont typeface="Wingdings" panose="05000000000000000000" pitchFamily="2" charset="2"/>
              <a:buChar char="n"/>
            </a:pPr>
            <a:endParaRPr lang="en-US" altLang="zh-CN" sz="1400" dirty="0" smtClean="0">
              <a:solidFill>
                <a:srgbClr val="000000"/>
              </a:solidFill>
              <a:latin typeface="微软雅黑" panose="020B0503020204020204" pitchFamily="34" charset="-122"/>
              <a:ea typeface="微软雅黑" panose="020B0503020204020204" pitchFamily="34" charset="-122"/>
            </a:endParaRPr>
          </a:p>
        </p:txBody>
      </p:sp>
      <p:sp>
        <p:nvSpPr>
          <p:cNvPr id="21" name="标题 2"/>
          <p:cNvSpPr>
            <a:spLocks noGrp="1"/>
          </p:cNvSpPr>
          <p:nvPr>
            <p:ph type="title"/>
          </p:nvPr>
        </p:nvSpPr>
        <p:spPr/>
        <p:txBody>
          <a:bodyPr>
            <a:normAutofit fontScale="90000"/>
          </a:bodyPr>
          <a:lstStyle/>
          <a:p>
            <a:r>
              <a:rPr lang="zh-CN" altLang="en-US" sz="2400" dirty="0"/>
              <a:t>销售过程管理</a:t>
            </a:r>
            <a:r>
              <a:rPr lang="en-US" altLang="zh-CN" sz="2400" dirty="0" smtClean="0"/>
              <a:t>-</a:t>
            </a:r>
            <a:r>
              <a:rPr lang="zh-CN" altLang="en-US" sz="2400" dirty="0" smtClean="0"/>
              <a:t>商机阶段评估推进</a:t>
            </a:r>
            <a:endParaRPr lang="zh-CN" altLang="en-US" sz="2400" dirty="0"/>
          </a:p>
        </p:txBody>
      </p:sp>
      <p:sp>
        <p:nvSpPr>
          <p:cNvPr id="2" name="矩形 1"/>
          <p:cNvSpPr/>
          <p:nvPr/>
        </p:nvSpPr>
        <p:spPr bwMode="auto">
          <a:xfrm>
            <a:off x="6223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62230" y="259016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1"/>
          <a:stretch>
            <a:fillRect/>
          </a:stretch>
        </p:blipFill>
        <p:spPr>
          <a:xfrm>
            <a:off x="2771775" y="627380"/>
            <a:ext cx="6211570" cy="2798445"/>
          </a:xfrm>
          <a:prstGeom prst="rect">
            <a:avLst/>
          </a:prstGeom>
          <a:noFill/>
          <a:ln w="9525">
            <a:noFill/>
          </a:ln>
        </p:spPr>
      </p:pic>
      <p:pic>
        <p:nvPicPr>
          <p:cNvPr id="101" name="图片 100"/>
          <p:cNvPicPr/>
          <p:nvPr/>
        </p:nvPicPr>
        <p:blipFill>
          <a:blip r:embed="rId2"/>
          <a:stretch>
            <a:fillRect/>
          </a:stretch>
        </p:blipFill>
        <p:spPr>
          <a:xfrm>
            <a:off x="2771775" y="987425"/>
            <a:ext cx="6290945" cy="3390265"/>
          </a:xfrm>
          <a:prstGeom prst="rect">
            <a:avLst/>
          </a:prstGeom>
          <a:noFill/>
          <a:ln w="9525">
            <a:noFill/>
          </a:ln>
        </p:spPr>
      </p:pic>
      <p:pic>
        <p:nvPicPr>
          <p:cNvPr id="102" name="图片 101"/>
          <p:cNvPicPr/>
          <p:nvPr/>
        </p:nvPicPr>
        <p:blipFill>
          <a:blip r:embed="rId3"/>
          <a:stretch>
            <a:fillRect/>
          </a:stretch>
        </p:blipFill>
        <p:spPr>
          <a:xfrm>
            <a:off x="2767965" y="1203325"/>
            <a:ext cx="6268720" cy="29552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linds(horizontal)">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blinds(horizontal)">
                                      <p:cBhvr>
                                        <p:cTn id="1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p:txBody>
          <a:bodyPr>
            <a:normAutofit fontScale="90000"/>
          </a:bodyPr>
          <a:lstStyle/>
          <a:p>
            <a:r>
              <a:rPr lang="zh-CN" altLang="en-US" sz="2400" dirty="0"/>
              <a:t>销售过程管理</a:t>
            </a:r>
            <a:r>
              <a:rPr lang="en-US" altLang="zh-CN" sz="2400" dirty="0" smtClean="0"/>
              <a:t>-</a:t>
            </a:r>
            <a:r>
              <a:rPr lang="zh-CN" altLang="en-US" sz="2400" dirty="0" smtClean="0"/>
              <a:t>销售</a:t>
            </a:r>
            <a:r>
              <a:rPr lang="zh-CN" altLang="en-US" sz="2400" dirty="0"/>
              <a:t>报价</a:t>
            </a:r>
            <a:r>
              <a:rPr lang="zh-CN" altLang="en-US" sz="2400" dirty="0" smtClean="0"/>
              <a:t>管理</a:t>
            </a:r>
            <a:endParaRPr lang="zh-CN" altLang="en-US" sz="2400" dirty="0"/>
          </a:p>
        </p:txBody>
      </p:sp>
      <p:sp>
        <p:nvSpPr>
          <p:cNvPr id="15" name="TextBox 14"/>
          <p:cNvSpPr txBox="1">
            <a:spLocks noChangeArrowheads="1"/>
          </p:cNvSpPr>
          <p:nvPr/>
        </p:nvSpPr>
        <p:spPr bwMode="auto">
          <a:xfrm>
            <a:off x="134173" y="991645"/>
            <a:ext cx="2723333" cy="1383665"/>
          </a:xfrm>
          <a:prstGeom prst="rect">
            <a:avLst/>
          </a:prstGeom>
          <a:noFill/>
          <a:ln w="9525">
            <a:noFill/>
            <a:miter lim="800000"/>
          </a:ln>
        </p:spPr>
        <p:txBody>
          <a:bodyPr wrap="square">
            <a:spAutoFit/>
          </a:bodyPr>
          <a:lstStyle/>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支持对客户进行报价；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支持报价单的有效期管理；</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支持报价单失效；</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支持自动计算金额、折扣；</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支持预估利润查询；</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支持与商机、销售合同、订单进行关联</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6" name="TextBox 15"/>
          <p:cNvSpPr txBox="1">
            <a:spLocks noChangeArrowheads="1"/>
          </p:cNvSpPr>
          <p:nvPr/>
        </p:nvSpPr>
        <p:spPr bwMode="auto">
          <a:xfrm>
            <a:off x="134173" y="3367851"/>
            <a:ext cx="2729516" cy="1014730"/>
          </a:xfrm>
          <a:prstGeom prst="rect">
            <a:avLst/>
          </a:prstGeom>
          <a:noFill/>
          <a:ln w="9525">
            <a:noFill/>
            <a:miter lim="800000"/>
          </a:ln>
        </p:spPr>
        <p:txBody>
          <a:bodyPr wrap="square">
            <a:spAutoFit/>
          </a:bodyPr>
          <a:lstStyle/>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企业根据销售政策、产品成本、目标利润、以往价格资料等向客户提出产品报价；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商机跟进过程中可随时对非交易客户进行产品报价。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62230" y="59436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62230" y="281940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767965" y="627380"/>
            <a:ext cx="6210300" cy="33000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35496" y="0"/>
            <a:ext cx="6697662" cy="465516"/>
          </a:xfrm>
        </p:spPr>
        <p:txBody>
          <a:bodyPr>
            <a:normAutofit fontScale="90000"/>
          </a:bodyPr>
          <a:lstStyle/>
          <a:p>
            <a:r>
              <a:rPr lang="zh-CN" altLang="en-US" sz="2400" dirty="0"/>
              <a:t>销售过程管理</a:t>
            </a:r>
            <a:r>
              <a:rPr lang="en-US" altLang="zh-CN" sz="2400" dirty="0" smtClean="0"/>
              <a:t>-</a:t>
            </a:r>
            <a:r>
              <a:rPr lang="zh-CN" altLang="en-US" sz="2400" dirty="0" smtClean="0"/>
              <a:t>销售合同管理</a:t>
            </a:r>
            <a:endParaRPr lang="zh-CN" altLang="en-US" sz="2400" dirty="0"/>
          </a:p>
        </p:txBody>
      </p:sp>
      <p:sp>
        <p:nvSpPr>
          <p:cNvPr id="15" name="TextBox 14"/>
          <p:cNvSpPr txBox="1">
            <a:spLocks noChangeArrowheads="1"/>
          </p:cNvSpPr>
          <p:nvPr/>
        </p:nvSpPr>
        <p:spPr bwMode="auto">
          <a:xfrm>
            <a:off x="62230" y="1071632"/>
            <a:ext cx="2723333" cy="1938020"/>
          </a:xfrm>
          <a:prstGeom prst="rect">
            <a:avLst/>
          </a:prstGeom>
          <a:noFill/>
          <a:ln w="9525">
            <a:noFill/>
            <a:miter lim="800000"/>
          </a:ln>
        </p:spPr>
        <p:txBody>
          <a:bodyPr wrap="square">
            <a:spAutoFit/>
          </a:bodyPr>
          <a:lstStyle/>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销售合同支持明细产品录入和无明细产品合同的录入；</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销售合同支持变更；</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销售合同支持选择价格表和折扣表携带；</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合同审核时自动将非交易客户转为交易客户；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支持商机和报价生成合同；</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支持合同下推订单、收款单、应收单。</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6" name="TextBox 15"/>
          <p:cNvSpPr txBox="1">
            <a:spLocks noChangeArrowheads="1"/>
          </p:cNvSpPr>
          <p:nvPr/>
        </p:nvSpPr>
        <p:spPr bwMode="auto">
          <a:xfrm>
            <a:off x="62230" y="3939920"/>
            <a:ext cx="2729516" cy="645160"/>
          </a:xfrm>
          <a:prstGeom prst="rect">
            <a:avLst/>
          </a:prstGeom>
          <a:noFill/>
          <a:ln w="9525">
            <a:noFill/>
            <a:miter lim="800000"/>
          </a:ln>
        </p:spPr>
        <p:txBody>
          <a:bodyPr wrap="square">
            <a:spAutoFit/>
          </a:bodyPr>
          <a:lstStyle/>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实现了销售合同的记录、维护；</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实现客户转交易自动化；</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完整了销售业务流程。</a:t>
            </a:r>
            <a:endParaRPr lang="en-US" altLang="zh-CN" sz="1400" dirty="0" smtClean="0">
              <a:solidFill>
                <a:srgbClr val="000000"/>
              </a:solidFill>
              <a:latin typeface="微软雅黑" panose="020B0503020204020204" pitchFamily="34" charset="-122"/>
              <a:ea typeface="微软雅黑" panose="020B0503020204020204" pitchFamily="34" charset="-122"/>
            </a:endParaRPr>
          </a:p>
        </p:txBody>
      </p:sp>
      <p:sp>
        <p:nvSpPr>
          <p:cNvPr id="3" name="矩形 2"/>
          <p:cNvSpPr/>
          <p:nvPr/>
        </p:nvSpPr>
        <p:spPr bwMode="auto">
          <a:xfrm>
            <a:off x="62230" y="59436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62230" y="332168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767965" y="627380"/>
            <a:ext cx="6316345" cy="33553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idx="1"/>
          </p:nvPr>
        </p:nvSpPr>
        <p:spPr>
          <a:xfrm>
            <a:off x="395288" y="741974"/>
            <a:ext cx="8334920" cy="3852651"/>
          </a:xfrm>
        </p:spPr>
        <p:txBody>
          <a:bodyPr/>
          <a:p>
            <a:pPr marL="0" lvl="1" indent="0">
              <a:lnSpc>
                <a:spcPct val="120000"/>
              </a:lnSpc>
              <a:buNone/>
            </a:pPr>
            <a:r>
              <a:rPr lang="en-US" altLang="zh-CN" smtClean="0">
                <a:solidFill>
                  <a:schemeClr val="accent3"/>
                </a:solidFill>
                <a:effectLst>
                  <a:outerShdw blurRad="38100" dist="38100" dir="2700000" algn="tl">
                    <a:srgbClr val="C0C0C0"/>
                  </a:outerShdw>
                </a:effectLst>
                <a:sym typeface="+mn-ea"/>
              </a:rPr>
              <a:t>     </a:t>
            </a:r>
            <a:r>
              <a:rPr lang="en-US" altLang="zh-CN" smtClean="0">
                <a:solidFill>
                  <a:schemeClr val="bg1"/>
                </a:solidFill>
                <a:effectLst>
                  <a:outerShdw blurRad="38100" dist="38100" dir="2700000" algn="tl">
                    <a:srgbClr val="C0C0C0"/>
                  </a:outerShdw>
                </a:effectLst>
                <a:uFillTx/>
                <a:sym typeface="+mn-ea"/>
              </a:rPr>
              <a:t> </a:t>
            </a:r>
            <a:endParaRPr lang="en-US" altLang="zh-CN" smtClean="0">
              <a:solidFill>
                <a:schemeClr val="bg1"/>
              </a:solidFill>
              <a:effectLst>
                <a:outerShdw blurRad="38100" dist="38100" dir="2700000" algn="tl">
                  <a:srgbClr val="C0C0C0"/>
                </a:outerShdw>
              </a:effectLst>
              <a:uFillTx/>
              <a:sym typeface="+mn-ea"/>
            </a:endParaRPr>
          </a:p>
          <a:p>
            <a:pPr marL="0" lvl="1" indent="0">
              <a:lnSpc>
                <a:spcPct val="120000"/>
              </a:lnSpc>
              <a:buNone/>
            </a:pPr>
            <a:r>
              <a:rPr sz="2000" smtClean="0">
                <a:solidFill>
                  <a:schemeClr val="bg1"/>
                </a:solidFill>
                <a:uFillTx/>
                <a:sym typeface="+mn-ea"/>
              </a:rPr>
              <a:t>       此CRM方案基于金蝶云星辰开发，和金蝶云星辰的其他模块完美的整合，实现市场营销、销售、服务、项目、生产一体化，使企业能更高效地为客户提供满意、周到的服务，以提高客户满意度、忠诚度为目的的一种管理经营方式。</a:t>
            </a:r>
            <a:endParaRPr lang="zh-CN" altLang="en-US" sz="2000" dirty="0">
              <a:solidFill>
                <a:schemeClr val="accent3"/>
              </a:solidFill>
              <a:effectLst>
                <a:outerShdw blurRad="38100" dist="38100" dir="2700000" algn="tl">
                  <a:srgbClr val="C0C0C0"/>
                </a:outerShdw>
              </a:effectLst>
              <a:uFillTx/>
              <a:ea typeface="微软雅黑" panose="020B0503020204020204" pitchFamily="34" charset="-122"/>
            </a:endParaRPr>
          </a:p>
          <a:p>
            <a:pPr marL="0" indent="0">
              <a:lnSpc>
                <a:spcPct val="120000"/>
              </a:lnSpc>
              <a:buNone/>
            </a:pPr>
            <a:endParaRPr kumimoji="1" lang="en-US" altLang="zh-CN" sz="2000" b="1" dirty="0" smtClean="0">
              <a:solidFill>
                <a:schemeClr val="bg1"/>
              </a:solidFill>
              <a:uFillTx/>
            </a:endParaRPr>
          </a:p>
        </p:txBody>
      </p:sp>
      <p:sp>
        <p:nvSpPr>
          <p:cNvPr id="3" name="标题 2"/>
          <p:cNvSpPr>
            <a:spLocks noGrp="1"/>
          </p:cNvSpPr>
          <p:nvPr>
            <p:ph type="title"/>
          </p:nvPr>
        </p:nvSpPr>
        <p:spPr/>
        <p:txBody>
          <a:bodyPr>
            <a:normAutofit fontScale="90000"/>
          </a:bodyPr>
          <a:p>
            <a:br>
              <a:rPr smtClean="0">
                <a:solidFill>
                  <a:schemeClr val="bg1"/>
                </a:solidFill>
                <a:sym typeface="+mn-ea"/>
              </a:rPr>
            </a:br>
            <a:r>
              <a:rPr smtClean="0">
                <a:solidFill>
                  <a:schemeClr val="bg1"/>
                </a:solidFill>
                <a:sym typeface="+mn-ea"/>
              </a:rPr>
              <a:t>基本概念</a:t>
            </a:r>
            <a:br>
              <a:rPr lang="zh-CN" altLang="en-US" b="1" smtClean="0">
                <a:ln w="10160">
                  <a:solidFill>
                    <a:schemeClr val="accent5"/>
                  </a:solidFill>
                  <a:prstDash val="solid"/>
                </a:ln>
                <a:solidFill>
                  <a:schemeClr val="bg1"/>
                </a:solidFill>
                <a:effectLst>
                  <a:outerShdw blurRad="38100" dist="22860" dir="5400000" algn="tl" rotWithShape="0">
                    <a:srgbClr val="000000">
                      <a:alpha val="30000"/>
                    </a:srgbClr>
                  </a:outerShdw>
                </a:effectLst>
                <a:uFillTx/>
                <a:latin typeface="微软雅黑" panose="020B0503020204020204" pitchFamily="34" charset="-122"/>
                <a:ea typeface="宋体" panose="02010600030101010101" pitchFamily="2" charset="-122"/>
                <a:sym typeface="+mn-ea"/>
              </a:rPr>
            </a:br>
            <a:endParaRPr lang="zh-CN" altLang="en-US"/>
          </a:p>
        </p:txBody>
      </p:sp>
      <p:pic>
        <p:nvPicPr>
          <p:cNvPr id="4" name="图片 3" descr="金蝶云星空LOGO"/>
          <p:cNvPicPr>
            <a:picLocks noChangeAspect="1"/>
          </p:cNvPicPr>
          <p:nvPr/>
        </p:nvPicPr>
        <p:blipFill>
          <a:blip r:embed="rId1"/>
          <a:stretch>
            <a:fillRect/>
          </a:stretch>
        </p:blipFill>
        <p:spPr>
          <a:xfrm>
            <a:off x="3644900" y="683260"/>
            <a:ext cx="1347470" cy="3136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8"/>
          <p:cNvSpPr txBox="1">
            <a:spLocks noChangeArrowheads="1"/>
          </p:cNvSpPr>
          <p:nvPr/>
        </p:nvSpPr>
        <p:spPr bwMode="auto">
          <a:xfrm>
            <a:off x="35560" y="1203325"/>
            <a:ext cx="2534920" cy="645160"/>
          </a:xfrm>
          <a:prstGeom prst="rect">
            <a:avLst/>
          </a:prstGeom>
          <a:noFill/>
          <a:ln w="9525">
            <a:noFill/>
            <a:miter lim="800000"/>
          </a:ln>
        </p:spPr>
        <p:txBody>
          <a:bodyPr wrap="square">
            <a:spAutoFit/>
          </a:bodyPr>
          <a:lstStyle/>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客户提出邮递样品等，发起申请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样品成单率统计表</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30" name="标题 2"/>
          <p:cNvSpPr>
            <a:spLocks noGrp="1"/>
          </p:cNvSpPr>
          <p:nvPr>
            <p:ph type="title"/>
          </p:nvPr>
        </p:nvSpPr>
        <p:spPr/>
        <p:txBody>
          <a:bodyPr>
            <a:normAutofit fontScale="90000"/>
          </a:bodyPr>
          <a:lstStyle/>
          <a:p>
            <a:r>
              <a:rPr lang="zh-CN" altLang="en-US" sz="2400" dirty="0"/>
              <a:t>样品管理</a:t>
            </a:r>
            <a:endParaRPr lang="zh-CN" altLang="en-US" sz="2400" dirty="0"/>
          </a:p>
        </p:txBody>
      </p:sp>
      <p:sp>
        <p:nvSpPr>
          <p:cNvPr id="3" name="矩形 2"/>
          <p:cNvSpPr/>
          <p:nvPr/>
        </p:nvSpPr>
        <p:spPr bwMode="auto">
          <a:xfrm>
            <a:off x="35560" y="555708"/>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35560" y="221361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6" name="TextBox 18"/>
          <p:cNvSpPr txBox="1">
            <a:spLocks noChangeArrowheads="1"/>
          </p:cNvSpPr>
          <p:nvPr/>
        </p:nvSpPr>
        <p:spPr bwMode="auto">
          <a:xfrm>
            <a:off x="35560" y="2934335"/>
            <a:ext cx="2534920" cy="460375"/>
          </a:xfrm>
          <a:prstGeom prst="rect">
            <a:avLst/>
          </a:prstGeom>
          <a:noFill/>
          <a:ln w="9525">
            <a:noFill/>
            <a:miter lim="800000"/>
          </a:ln>
        </p:spPr>
        <p:txBody>
          <a:bodyPr wrap="square">
            <a:spAutoFit/>
          </a:bodyPr>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化工、生物试剂需要邮递样品的行业等</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741295" y="699770"/>
            <a:ext cx="6351905" cy="3374390"/>
          </a:xfrm>
          <a:prstGeom prst="rect">
            <a:avLst/>
          </a:prstGeom>
        </p:spPr>
      </p:pic>
      <p:pic>
        <p:nvPicPr>
          <p:cNvPr id="2" name="图片 1"/>
          <p:cNvPicPr>
            <a:picLocks noChangeAspect="1"/>
          </p:cNvPicPr>
          <p:nvPr/>
        </p:nvPicPr>
        <p:blipFill>
          <a:blip r:embed="rId2"/>
          <a:stretch>
            <a:fillRect/>
          </a:stretch>
        </p:blipFill>
        <p:spPr>
          <a:xfrm>
            <a:off x="2794635" y="658495"/>
            <a:ext cx="6244590" cy="38271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a:xfrm>
            <a:off x="106586" y="0"/>
            <a:ext cx="6697662" cy="465516"/>
          </a:xfrm>
        </p:spPr>
        <p:txBody>
          <a:bodyPr>
            <a:normAutofit/>
          </a:bodyPr>
          <a:lstStyle/>
          <a:p>
            <a:r>
              <a:rPr lang="zh-CN" altLang="en-US" sz="2400" dirty="0"/>
              <a:t>应用流程介绍</a:t>
            </a:r>
            <a:r>
              <a:rPr lang="en-US" altLang="zh-CN" sz="2400" dirty="0" smtClean="0"/>
              <a:t>-</a:t>
            </a:r>
            <a:r>
              <a:rPr lang="zh-CN" altLang="en-US" sz="2400" dirty="0" smtClean="0"/>
              <a:t>服务管理流程</a:t>
            </a:r>
            <a:endParaRPr lang="zh-CN" altLang="en-US" sz="2400" dirty="0"/>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560" y="1131590"/>
            <a:ext cx="9271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1596" y="1731682"/>
            <a:ext cx="892291" cy="260350"/>
          </a:xfrm>
          <a:prstGeom prst="rect">
            <a:avLst/>
          </a:prstGeom>
          <a:noFill/>
        </p:spPr>
        <p:txBody>
          <a:bodyPr wrap="square" rtlCol="0">
            <a:spAutoFit/>
          </a:bodyPr>
          <a:lstStyle/>
          <a:p>
            <a:r>
              <a:rPr lang="zh-CN" altLang="en-US" sz="1100" b="1" dirty="0">
                <a:solidFill>
                  <a:schemeClr val="bg1"/>
                </a:solidFill>
                <a:latin typeface="微软雅黑" panose="020B0503020204020204" pitchFamily="34" charset="-122"/>
                <a:ea typeface="微软雅黑" panose="020B0503020204020204" pitchFamily="34" charset="-122"/>
              </a:rPr>
              <a:t>客服</a:t>
            </a:r>
            <a:r>
              <a:rPr lang="zh-CN" altLang="en-US" sz="1100" b="1" dirty="0" smtClean="0">
                <a:solidFill>
                  <a:schemeClr val="bg1"/>
                </a:solidFill>
                <a:latin typeface="微软雅黑" panose="020B0503020204020204" pitchFamily="34" charset="-122"/>
                <a:ea typeface="微软雅黑" panose="020B0503020204020204" pitchFamily="34" charset="-122"/>
              </a:rPr>
              <a:t>人员</a:t>
            </a:r>
            <a:endParaRPr lang="zh-CN" altLang="en-US" sz="1100" b="1" dirty="0" smtClean="0">
              <a:solidFill>
                <a:schemeClr val="bg1"/>
              </a:solidFill>
              <a:latin typeface="微软雅黑" panose="020B0503020204020204" pitchFamily="34" charset="-122"/>
              <a:ea typeface="微软雅黑" panose="020B0503020204020204" pitchFamily="34" charset="-122"/>
            </a:endParaRPr>
          </a:p>
        </p:txBody>
      </p:sp>
      <p:sp>
        <p:nvSpPr>
          <p:cNvPr id="7" name="右箭头 6"/>
          <p:cNvSpPr/>
          <p:nvPr/>
        </p:nvSpPr>
        <p:spPr>
          <a:xfrm>
            <a:off x="1547664" y="1340267"/>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8" name="流程图: 数据 7"/>
          <p:cNvSpPr/>
          <p:nvPr/>
        </p:nvSpPr>
        <p:spPr>
          <a:xfrm>
            <a:off x="2043261" y="1199364"/>
            <a:ext cx="1304609"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客户反馈新增</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9" name="右箭头 8"/>
          <p:cNvSpPr/>
          <p:nvPr/>
        </p:nvSpPr>
        <p:spPr>
          <a:xfrm rot="5400000">
            <a:off x="2501741" y="1941669"/>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0" name="流程图: 数据 9"/>
          <p:cNvSpPr/>
          <p:nvPr/>
        </p:nvSpPr>
        <p:spPr>
          <a:xfrm>
            <a:off x="3635898" y="1231156"/>
            <a:ext cx="1008111"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产品档案</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11" name="流程图: 数据 10"/>
          <p:cNvSpPr/>
          <p:nvPr/>
        </p:nvSpPr>
        <p:spPr>
          <a:xfrm>
            <a:off x="5364088" y="791781"/>
            <a:ext cx="1224136"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销售出库单</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14" name="流程图: 数据 13"/>
          <p:cNvSpPr/>
          <p:nvPr/>
        </p:nvSpPr>
        <p:spPr>
          <a:xfrm>
            <a:off x="5337178" y="1525386"/>
            <a:ext cx="1251046"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产品物料</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15" name="右箭头 14"/>
          <p:cNvSpPr/>
          <p:nvPr/>
        </p:nvSpPr>
        <p:spPr>
          <a:xfrm rot="9326369" flipV="1">
            <a:off x="4958158" y="972837"/>
            <a:ext cx="289444" cy="144017"/>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16" name="右箭头 15"/>
          <p:cNvSpPr/>
          <p:nvPr/>
        </p:nvSpPr>
        <p:spPr>
          <a:xfrm rot="12471907" flipV="1">
            <a:off x="4932184" y="1595070"/>
            <a:ext cx="289444" cy="144017"/>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75" y="2686190"/>
            <a:ext cx="890587"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云形标注 20"/>
          <p:cNvSpPr/>
          <p:nvPr/>
        </p:nvSpPr>
        <p:spPr>
          <a:xfrm>
            <a:off x="6588228" y="1203600"/>
            <a:ext cx="1872207" cy="792088"/>
          </a:xfrm>
          <a:prstGeom prst="cloudCallout">
            <a:avLst>
              <a:gd name="adj1" fmla="val -55965"/>
              <a:gd name="adj2" fmla="val -49955"/>
            </a:avLst>
          </a:prstGeom>
          <a:noFill/>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产品档案可以是出库单生成也可以是物料直接生成</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2051720" y="2758196"/>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派工</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23" name="流程图: 数据 22"/>
          <p:cNvSpPr/>
          <p:nvPr/>
        </p:nvSpPr>
        <p:spPr>
          <a:xfrm>
            <a:off x="3758202" y="2735140"/>
            <a:ext cx="1304609"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服务</a:t>
            </a:r>
            <a:r>
              <a:rPr lang="zh-CN" altLang="en-US" sz="1200" dirty="0" smtClean="0">
                <a:solidFill>
                  <a:schemeClr val="bg1"/>
                </a:solidFill>
                <a:latin typeface="微软雅黑" panose="020B0503020204020204" pitchFamily="34" charset="-122"/>
                <a:ea typeface="微软雅黑" panose="020B0503020204020204" pitchFamily="34" charset="-122"/>
              </a:rPr>
              <a:t>工单</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4" name="右箭头 23"/>
          <p:cNvSpPr/>
          <p:nvPr/>
        </p:nvSpPr>
        <p:spPr>
          <a:xfrm>
            <a:off x="3250941" y="2855646"/>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212" y="3897922"/>
            <a:ext cx="14081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051746" y="4398372"/>
            <a:ext cx="892291" cy="260350"/>
          </a:xfrm>
          <a:prstGeom prst="rect">
            <a:avLst/>
          </a:prstGeom>
          <a:noFill/>
        </p:spPr>
        <p:txBody>
          <a:bodyPr wrap="square" rtlCol="0">
            <a:spAutoFit/>
          </a:bodyPr>
          <a:lstStyle/>
          <a:p>
            <a:r>
              <a:rPr lang="zh-CN" altLang="en-US" sz="1100" b="1" dirty="0" smtClean="0">
                <a:solidFill>
                  <a:schemeClr val="bg1"/>
                </a:solidFill>
                <a:uFillTx/>
                <a:latin typeface="微软雅黑" panose="020B0503020204020204" pitchFamily="34" charset="-122"/>
                <a:ea typeface="微软雅黑" panose="020B0503020204020204" pitchFamily="34" charset="-122"/>
              </a:rPr>
              <a:t>服务工程师</a:t>
            </a:r>
            <a:endParaRPr lang="zh-CN" altLang="en-US" sz="1100" b="1" dirty="0" smtClean="0">
              <a:solidFill>
                <a:schemeClr val="bg1"/>
              </a:solidFill>
              <a:uFillTx/>
              <a:latin typeface="微软雅黑" panose="020B0503020204020204" pitchFamily="34" charset="-122"/>
              <a:ea typeface="微软雅黑" panose="020B0503020204020204" pitchFamily="34" charset="-122"/>
            </a:endParaRPr>
          </a:p>
        </p:txBody>
      </p:sp>
      <p:sp>
        <p:nvSpPr>
          <p:cNvPr id="27" name="圆角矩形 26"/>
          <p:cNvSpPr/>
          <p:nvPr/>
        </p:nvSpPr>
        <p:spPr>
          <a:xfrm>
            <a:off x="3870410" y="3965758"/>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处理</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8" name="右箭头 27"/>
          <p:cNvSpPr/>
          <p:nvPr/>
        </p:nvSpPr>
        <p:spPr>
          <a:xfrm rot="5400000">
            <a:off x="4290796" y="3455554"/>
            <a:ext cx="239346"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29" name="圆角矩形 28"/>
          <p:cNvSpPr/>
          <p:nvPr/>
        </p:nvSpPr>
        <p:spPr>
          <a:xfrm>
            <a:off x="5580112" y="3965758"/>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配件申请</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7350021" y="3965758"/>
            <a:ext cx="1080120" cy="351656"/>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出入库</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sp>
        <p:nvSpPr>
          <p:cNvPr id="31" name="右箭头 30"/>
          <p:cNvSpPr/>
          <p:nvPr/>
        </p:nvSpPr>
        <p:spPr>
          <a:xfrm>
            <a:off x="5102880" y="4063225"/>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32" name="右箭头 31"/>
          <p:cNvSpPr/>
          <p:nvPr/>
        </p:nvSpPr>
        <p:spPr>
          <a:xfrm>
            <a:off x="6876256" y="4063224"/>
            <a:ext cx="360040" cy="156755"/>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33" name="云形标注 32"/>
          <p:cNvSpPr/>
          <p:nvPr/>
        </p:nvSpPr>
        <p:spPr>
          <a:xfrm>
            <a:off x="827615" y="1923156"/>
            <a:ext cx="1670281" cy="792088"/>
          </a:xfrm>
          <a:prstGeom prst="cloudCallout">
            <a:avLst>
              <a:gd name="adj1" fmla="val -55965"/>
              <a:gd name="adj2" fmla="val -49955"/>
            </a:avLst>
          </a:prstGeom>
          <a:noFill/>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记录客户反馈产品问题或是投诉建议请求</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34" name="流程图: 数据 33"/>
          <p:cNvSpPr/>
          <p:nvPr/>
        </p:nvSpPr>
        <p:spPr>
          <a:xfrm>
            <a:off x="5472100" y="3147816"/>
            <a:ext cx="1296144" cy="397768"/>
          </a:xfrm>
          <a:prstGeom prst="flowChartInputOutpu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及时库存查询</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35" name="右箭头 34"/>
          <p:cNvSpPr/>
          <p:nvPr/>
        </p:nvSpPr>
        <p:spPr>
          <a:xfrm rot="5400000" flipH="1">
            <a:off x="5906276" y="3653999"/>
            <a:ext cx="250302" cy="177488"/>
          </a:xfrm>
          <a:prstGeom prst="rightArrow">
            <a:avLst/>
          </a:prstGeom>
        </p:spPr>
        <p:style>
          <a:lnRef idx="1">
            <a:schemeClr val="accent1"/>
          </a:lnRef>
          <a:fillRef idx="3">
            <a:schemeClr val="accent1"/>
          </a:fillRef>
          <a:effectRef idx="2">
            <a:schemeClr val="accent1"/>
          </a:effectRef>
          <a:fontRef idx="minor">
            <a:schemeClr val="lt1"/>
          </a:fontRef>
        </p:style>
        <p:txBody>
          <a:bodyPr lIns="91366" tIns="45683" rIns="91366" bIns="45683" rtlCol="0" anchor="ctr"/>
          <a:lstStyle/>
          <a:p>
            <a:pPr algn="ctr"/>
            <a:endParaRPr lang="zh-CN" altLang="en-US">
              <a:solidFill>
                <a:schemeClr val="bg1"/>
              </a:solidFill>
            </a:endParaRPr>
          </a:p>
        </p:txBody>
      </p:sp>
      <p:sp>
        <p:nvSpPr>
          <p:cNvPr id="5" name="圆角矩形 4"/>
          <p:cNvSpPr/>
          <p:nvPr/>
        </p:nvSpPr>
        <p:spPr>
          <a:xfrm>
            <a:off x="7350021" y="2735158"/>
            <a:ext cx="1080120" cy="1007603"/>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uFillTx/>
                <a:latin typeface="微软雅黑" panose="020B0503020204020204" pitchFamily="34" charset="-122"/>
                <a:ea typeface="微软雅黑" panose="020B0503020204020204" pitchFamily="34" charset="-122"/>
              </a:rPr>
              <a:t>销售报价单</a:t>
            </a:r>
            <a:endParaRPr lang="en-US" altLang="zh-CN" sz="1000" dirty="0" smtClean="0">
              <a:solidFill>
                <a:schemeClr val="bg1"/>
              </a:solidFill>
              <a:uFillTx/>
              <a:latin typeface="微软雅黑" panose="020B0503020204020204" pitchFamily="34" charset="-122"/>
              <a:ea typeface="微软雅黑" panose="020B0503020204020204" pitchFamily="34" charset="-122"/>
            </a:endParaRPr>
          </a:p>
          <a:p>
            <a:pPr algn="ctr"/>
            <a:r>
              <a:rPr lang="zh-CN" altLang="en-US" sz="1000" dirty="0">
                <a:solidFill>
                  <a:schemeClr val="bg1"/>
                </a:solidFill>
                <a:uFillTx/>
                <a:latin typeface="微软雅黑" panose="020B0503020204020204" pitchFamily="34" charset="-122"/>
                <a:ea typeface="微软雅黑" panose="020B0503020204020204" pitchFamily="34" charset="-122"/>
              </a:rPr>
              <a:t>销售出库</a:t>
            </a:r>
            <a:r>
              <a:rPr lang="zh-CN" altLang="en-US" sz="1000" dirty="0" smtClean="0">
                <a:solidFill>
                  <a:schemeClr val="bg1"/>
                </a:solidFill>
                <a:uFillTx/>
                <a:latin typeface="微软雅黑" panose="020B0503020204020204" pitchFamily="34" charset="-122"/>
                <a:ea typeface="微软雅黑" panose="020B0503020204020204" pitchFamily="34" charset="-122"/>
              </a:rPr>
              <a:t>单</a:t>
            </a:r>
            <a:endParaRPr lang="en-US" altLang="zh-CN" sz="1000" dirty="0" smtClean="0">
              <a:solidFill>
                <a:schemeClr val="bg1"/>
              </a:solidFill>
              <a:uFillTx/>
              <a:latin typeface="微软雅黑" panose="020B0503020204020204" pitchFamily="34" charset="-122"/>
              <a:ea typeface="微软雅黑" panose="020B0503020204020204" pitchFamily="34" charset="-122"/>
            </a:endParaRPr>
          </a:p>
          <a:p>
            <a:pPr algn="ctr"/>
            <a:r>
              <a:rPr lang="zh-CN" altLang="en-US" sz="1000" dirty="0">
                <a:solidFill>
                  <a:schemeClr val="bg1"/>
                </a:solidFill>
                <a:uFillTx/>
                <a:latin typeface="微软雅黑" panose="020B0503020204020204" pitchFamily="34" charset="-122"/>
                <a:ea typeface="微软雅黑" panose="020B0503020204020204" pitchFamily="34" charset="-122"/>
              </a:rPr>
              <a:t>其他出库</a:t>
            </a:r>
            <a:r>
              <a:rPr lang="zh-CN" altLang="en-US" sz="1000" dirty="0" smtClean="0">
                <a:solidFill>
                  <a:schemeClr val="bg1"/>
                </a:solidFill>
                <a:uFillTx/>
                <a:latin typeface="微软雅黑" panose="020B0503020204020204" pitchFamily="34" charset="-122"/>
                <a:ea typeface="微软雅黑" panose="020B0503020204020204" pitchFamily="34" charset="-122"/>
              </a:rPr>
              <a:t>单</a:t>
            </a:r>
            <a:endParaRPr lang="en-US" altLang="zh-CN" sz="1000" dirty="0" smtClean="0">
              <a:solidFill>
                <a:schemeClr val="bg1"/>
              </a:solidFill>
              <a:uFillTx/>
              <a:latin typeface="微软雅黑" panose="020B0503020204020204" pitchFamily="34" charset="-122"/>
              <a:ea typeface="微软雅黑" panose="020B0503020204020204" pitchFamily="34" charset="-122"/>
            </a:endParaRPr>
          </a:p>
          <a:p>
            <a:pPr algn="ctr"/>
            <a:r>
              <a:rPr lang="zh-CN" altLang="en-US" sz="1000" dirty="0">
                <a:solidFill>
                  <a:schemeClr val="bg1"/>
                </a:solidFill>
                <a:uFillTx/>
                <a:latin typeface="微软雅黑" panose="020B0503020204020204" pitchFamily="34" charset="-122"/>
                <a:ea typeface="微软雅黑" panose="020B0503020204020204" pitchFamily="34" charset="-122"/>
              </a:rPr>
              <a:t>退货</a:t>
            </a:r>
            <a:r>
              <a:rPr lang="zh-CN" altLang="en-US" sz="1000" dirty="0" smtClean="0">
                <a:solidFill>
                  <a:schemeClr val="bg1"/>
                </a:solidFill>
                <a:uFillTx/>
                <a:latin typeface="微软雅黑" panose="020B0503020204020204" pitchFamily="34" charset="-122"/>
                <a:ea typeface="微软雅黑" panose="020B0503020204020204" pitchFamily="34" charset="-122"/>
              </a:rPr>
              <a:t>通知单</a:t>
            </a:r>
            <a:endParaRPr lang="en-US" altLang="zh-CN" sz="1000" dirty="0" smtClean="0">
              <a:solidFill>
                <a:schemeClr val="bg1"/>
              </a:solidFill>
              <a:uFillTx/>
              <a:latin typeface="微软雅黑" panose="020B0503020204020204" pitchFamily="34" charset="-122"/>
              <a:ea typeface="微软雅黑" panose="020B0503020204020204" pitchFamily="34" charset="-122"/>
            </a:endParaRPr>
          </a:p>
          <a:p>
            <a:pPr algn="ctr"/>
            <a:r>
              <a:rPr lang="zh-CN" altLang="en-US" sz="1000" dirty="0">
                <a:solidFill>
                  <a:schemeClr val="bg1"/>
                </a:solidFill>
                <a:uFillTx/>
                <a:latin typeface="微软雅黑" panose="020B0503020204020204" pitchFamily="34" charset="-122"/>
                <a:ea typeface="微软雅黑" panose="020B0503020204020204" pitchFamily="34" charset="-122"/>
              </a:rPr>
              <a:t>销售</a:t>
            </a:r>
            <a:r>
              <a:rPr lang="zh-CN" altLang="en-US" sz="1000" dirty="0" smtClean="0">
                <a:solidFill>
                  <a:schemeClr val="bg1"/>
                </a:solidFill>
                <a:uFillTx/>
                <a:latin typeface="微软雅黑" panose="020B0503020204020204" pitchFamily="34" charset="-122"/>
                <a:ea typeface="微软雅黑" panose="020B0503020204020204" pitchFamily="34" charset="-122"/>
              </a:rPr>
              <a:t>退货单</a:t>
            </a:r>
            <a:endParaRPr lang="en-US" altLang="zh-CN" sz="1000" dirty="0" smtClean="0">
              <a:solidFill>
                <a:schemeClr val="bg1"/>
              </a:solidFill>
              <a:uFillTx/>
              <a:latin typeface="微软雅黑" panose="020B0503020204020204" pitchFamily="34" charset="-122"/>
              <a:ea typeface="微软雅黑" panose="020B0503020204020204" pitchFamily="34" charset="-122"/>
            </a:endParaRPr>
          </a:p>
          <a:p>
            <a:pPr algn="ctr"/>
            <a:endParaRPr lang="en-US" altLang="zh-CN" sz="1000" dirty="0" smtClean="0">
              <a:solidFill>
                <a:schemeClr val="bg1"/>
              </a:solidFill>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lang="zh-CN" altLang="en-US" sz="2400" dirty="0" smtClean="0"/>
              <a:t>服务管理</a:t>
            </a:r>
            <a:r>
              <a:rPr lang="en-US" altLang="zh-CN" sz="2400" dirty="0" smtClean="0"/>
              <a:t>-</a:t>
            </a:r>
            <a:r>
              <a:rPr lang="zh-CN" altLang="en-US" sz="2400" dirty="0" smtClean="0"/>
              <a:t>产品档案</a:t>
            </a:r>
            <a:endParaRPr lang="zh-CN" altLang="en-US" sz="2400" dirty="0"/>
          </a:p>
        </p:txBody>
      </p:sp>
      <p:sp>
        <p:nvSpPr>
          <p:cNvPr id="14" name="TextBox 13"/>
          <p:cNvSpPr txBox="1">
            <a:spLocks noChangeArrowheads="1"/>
          </p:cNvSpPr>
          <p:nvPr/>
        </p:nvSpPr>
        <p:spPr bwMode="auto">
          <a:xfrm>
            <a:off x="62230" y="1199437"/>
            <a:ext cx="2723333" cy="1014730"/>
          </a:xfrm>
          <a:prstGeom prst="rect">
            <a:avLst/>
          </a:prstGeom>
          <a:noFill/>
          <a:ln w="9525">
            <a:noFill/>
            <a:miter lim="800000"/>
          </a:ln>
        </p:spPr>
        <p:txBody>
          <a:bodyPr wrap="square">
            <a:spAutoFit/>
          </a:bodyPr>
          <a:lstStyle/>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支持从销售出库单生成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支持物料直接生成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支持序时簿批量选择销售出库单生成；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支持保修到期提醒；</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62230" y="3068207"/>
            <a:ext cx="2729516" cy="1014730"/>
          </a:xfrm>
          <a:prstGeom prst="rect">
            <a:avLst/>
          </a:prstGeom>
          <a:noFill/>
          <a:ln w="9525">
            <a:noFill/>
            <a:miter lim="800000"/>
          </a:ln>
        </p:spPr>
        <p:txBody>
          <a:bodyPr wrap="square">
            <a:spAutoFit/>
          </a:bodyPr>
          <a:lstStyle/>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产品档案是服务的基础信息，能够帮助服务人员及时掌握产品详细配置，从而快速判断问题所在；</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到期提醒预警提醒业务员及时保养保修，提高服务满意度；</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3" name="矩形 2"/>
          <p:cNvSpPr/>
          <p:nvPr/>
        </p:nvSpPr>
        <p:spPr bwMode="auto">
          <a:xfrm>
            <a:off x="6223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62230" y="253238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
            </p:custDataLst>
          </p:nvPr>
        </p:nvPicPr>
        <p:blipFill>
          <a:blip r:embed="rId2"/>
          <a:stretch>
            <a:fillRect/>
          </a:stretch>
        </p:blipFill>
        <p:spPr>
          <a:xfrm>
            <a:off x="2844165" y="666115"/>
            <a:ext cx="5963920" cy="34417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lang="zh-CN" altLang="en-US" sz="2400" dirty="0" smtClean="0"/>
              <a:t>服务管理</a:t>
            </a:r>
            <a:r>
              <a:rPr lang="en-US" altLang="zh-CN" sz="2400" dirty="0" smtClean="0"/>
              <a:t>-</a:t>
            </a:r>
            <a:r>
              <a:rPr lang="zh-CN" altLang="en-US" sz="2400" dirty="0" smtClean="0"/>
              <a:t>客户反馈</a:t>
            </a:r>
            <a:endParaRPr lang="zh-CN" altLang="en-US" sz="2400" dirty="0"/>
          </a:p>
        </p:txBody>
      </p:sp>
      <p:sp>
        <p:nvSpPr>
          <p:cNvPr id="14" name="TextBox 13"/>
          <p:cNvSpPr txBox="1">
            <a:spLocks noChangeArrowheads="1"/>
          </p:cNvSpPr>
          <p:nvPr/>
        </p:nvSpPr>
        <p:spPr bwMode="auto">
          <a:xfrm>
            <a:off x="62230" y="1271184"/>
            <a:ext cx="2723333" cy="1642110"/>
          </a:xfrm>
          <a:prstGeom prst="rect">
            <a:avLst/>
          </a:prstGeom>
          <a:noFill/>
          <a:ln w="9525">
            <a:noFill/>
            <a:miter lim="800000"/>
          </a:ln>
        </p:spPr>
        <p:txBody>
          <a:bodyPr wrap="square">
            <a:spAutoFit/>
          </a:bodyPr>
          <a:lstStyle/>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客户反馈信息维护</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支持已有产品档案的反馈、物料直接反馈、无产品信息投诉建议；</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支持派工生成服务工单或是撤销派工；</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支持直接完成；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支持客户要求完成时间的提醒；</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92075" indent="-228600" fontAlgn="t">
              <a:lnSpc>
                <a:spcPct val="120000"/>
              </a:lnSpc>
              <a:buClr>
                <a:srgbClr val="0066CC"/>
              </a:buClr>
              <a:defRPr/>
            </a:pP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127972" y="3741973"/>
            <a:ext cx="2729516" cy="645160"/>
          </a:xfrm>
          <a:prstGeom prst="rect">
            <a:avLst/>
          </a:prstGeom>
          <a:noFill/>
          <a:ln w="9525">
            <a:noFill/>
            <a:miter lim="800000"/>
          </a:ln>
        </p:spPr>
        <p:txBody>
          <a:bodyPr wrap="square">
            <a:spAutoFit/>
          </a:bodyPr>
          <a:lstStyle/>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客户反馈是所有客户的反馈信息，通过及时响应派工处理提高客户满意度，从而提高企业服务竞争力；</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3" name="矩形 2"/>
          <p:cNvSpPr/>
          <p:nvPr/>
        </p:nvSpPr>
        <p:spPr bwMode="auto">
          <a:xfrm>
            <a:off x="127972" y="80962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127972" y="314769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843530" y="843280"/>
            <a:ext cx="6269355" cy="33305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lang="zh-CN" altLang="en-US" sz="2400" dirty="0" smtClean="0"/>
              <a:t>服务管理</a:t>
            </a:r>
            <a:r>
              <a:rPr lang="en-US" altLang="zh-CN" sz="2400" dirty="0" smtClean="0"/>
              <a:t>-</a:t>
            </a:r>
            <a:r>
              <a:rPr lang="zh-CN" altLang="en-US" sz="2400" dirty="0"/>
              <a:t>服务</a:t>
            </a:r>
            <a:r>
              <a:rPr lang="zh-CN" altLang="en-US" sz="2400" dirty="0" smtClean="0"/>
              <a:t>工单</a:t>
            </a:r>
            <a:endParaRPr lang="zh-CN" altLang="en-US" sz="2400" dirty="0"/>
          </a:p>
        </p:txBody>
      </p:sp>
      <p:sp>
        <p:nvSpPr>
          <p:cNvPr id="14" name="TextBox 13"/>
          <p:cNvSpPr txBox="1">
            <a:spLocks noChangeArrowheads="1"/>
          </p:cNvSpPr>
          <p:nvPr/>
        </p:nvSpPr>
        <p:spPr bwMode="auto">
          <a:xfrm>
            <a:off x="127972" y="1271192"/>
            <a:ext cx="2723333" cy="1753235"/>
          </a:xfrm>
          <a:prstGeom prst="rect">
            <a:avLst/>
          </a:prstGeom>
          <a:noFill/>
          <a:ln w="9525">
            <a:noFill/>
            <a:miter lim="800000"/>
          </a:ln>
        </p:spPr>
        <p:txBody>
          <a:bodyPr wrap="square">
            <a:spAutoFit/>
          </a:bodyPr>
          <a:lstStyle/>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支持转派</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支持多人协作处理</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支持多次处理</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支持配件清单申请并集成ERP物流；</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支持发生费用生成费用申请；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支持有偿收入生成收入单；</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179407" y="3507619"/>
            <a:ext cx="2729516" cy="1476375"/>
          </a:xfrm>
          <a:prstGeom prst="rect">
            <a:avLst/>
          </a:prstGeom>
          <a:noFill/>
          <a:ln w="9525">
            <a:noFill/>
            <a:miter lim="800000"/>
          </a:ln>
        </p:spPr>
        <p:txBody>
          <a:bodyPr wrap="square">
            <a:spAutoFit/>
          </a:bodyPr>
          <a:lstStyle/>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服务工单是整个服务请求处理过程的跟踪，多人多次处理，强调了团队协作性；</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处理过程配件的出入库为企业提供了完整的售后服务流程；</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3" name="矩形 2"/>
          <p:cNvSpPr/>
          <p:nvPr/>
        </p:nvSpPr>
        <p:spPr bwMode="auto">
          <a:xfrm>
            <a:off x="179407" y="800818"/>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179407" y="303466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885440" y="771525"/>
            <a:ext cx="6169025" cy="3277870"/>
          </a:xfrm>
          <a:prstGeom prst="rect">
            <a:avLst/>
          </a:prstGeom>
        </p:spPr>
      </p:pic>
      <p:pic>
        <p:nvPicPr>
          <p:cNvPr id="6" name="图片 5"/>
          <p:cNvPicPr>
            <a:picLocks noChangeAspect="1"/>
          </p:cNvPicPr>
          <p:nvPr/>
        </p:nvPicPr>
        <p:blipFill>
          <a:blip r:embed="rId2"/>
          <a:stretch>
            <a:fillRect/>
          </a:stretch>
        </p:blipFill>
        <p:spPr>
          <a:xfrm>
            <a:off x="2885440" y="1064260"/>
            <a:ext cx="6221730" cy="3305175"/>
          </a:xfrm>
          <a:prstGeom prst="rect">
            <a:avLst/>
          </a:prstGeom>
        </p:spPr>
      </p:pic>
      <p:pic>
        <p:nvPicPr>
          <p:cNvPr id="8" name="图片 7"/>
          <p:cNvPicPr>
            <a:picLocks noChangeAspect="1"/>
          </p:cNvPicPr>
          <p:nvPr/>
        </p:nvPicPr>
        <p:blipFill>
          <a:blip r:embed="rId3"/>
          <a:stretch>
            <a:fillRect/>
          </a:stretch>
        </p:blipFill>
        <p:spPr>
          <a:xfrm>
            <a:off x="2885440" y="1289685"/>
            <a:ext cx="6198870" cy="3293745"/>
          </a:xfrm>
          <a:prstGeom prst="rect">
            <a:avLst/>
          </a:prstGeom>
        </p:spPr>
      </p:pic>
      <p:pic>
        <p:nvPicPr>
          <p:cNvPr id="9" name="图片 8"/>
          <p:cNvPicPr>
            <a:picLocks noChangeAspect="1"/>
          </p:cNvPicPr>
          <p:nvPr/>
        </p:nvPicPr>
        <p:blipFill>
          <a:blip r:embed="rId4"/>
          <a:stretch>
            <a:fillRect/>
          </a:stretch>
        </p:blipFill>
        <p:spPr>
          <a:xfrm>
            <a:off x="2885440" y="1386205"/>
            <a:ext cx="6198235" cy="3293110"/>
          </a:xfrm>
          <a:prstGeom prst="rect">
            <a:avLst/>
          </a:prstGeom>
        </p:spPr>
      </p:pic>
      <p:pic>
        <p:nvPicPr>
          <p:cNvPr id="10" name="图片 9"/>
          <p:cNvPicPr>
            <a:picLocks noChangeAspect="1"/>
          </p:cNvPicPr>
          <p:nvPr/>
        </p:nvPicPr>
        <p:blipFill>
          <a:blip r:embed="rId5"/>
          <a:stretch>
            <a:fillRect/>
          </a:stretch>
        </p:blipFill>
        <p:spPr>
          <a:xfrm>
            <a:off x="2915285" y="1419860"/>
            <a:ext cx="6135370" cy="3259455"/>
          </a:xfrm>
          <a:prstGeom prst="rect">
            <a:avLst/>
          </a:prstGeom>
        </p:spPr>
      </p:pic>
      <p:pic>
        <p:nvPicPr>
          <p:cNvPr id="11" name="图片 10"/>
          <p:cNvPicPr>
            <a:picLocks noChangeAspect="1"/>
          </p:cNvPicPr>
          <p:nvPr/>
        </p:nvPicPr>
        <p:blipFill>
          <a:blip r:embed="rId6"/>
          <a:stretch>
            <a:fillRect/>
          </a:stretch>
        </p:blipFill>
        <p:spPr>
          <a:xfrm>
            <a:off x="2885440" y="1564640"/>
            <a:ext cx="6188710" cy="32880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lang="zh-CN" altLang="en-US" sz="2400" dirty="0"/>
              <a:t>提成管理</a:t>
            </a:r>
            <a:endParaRPr lang="zh-CN" altLang="en-US" sz="2400" dirty="0"/>
          </a:p>
        </p:txBody>
      </p:sp>
      <p:sp>
        <p:nvSpPr>
          <p:cNvPr id="14" name="TextBox 13"/>
          <p:cNvSpPr txBox="1">
            <a:spLocks noChangeArrowheads="1"/>
          </p:cNvSpPr>
          <p:nvPr/>
        </p:nvSpPr>
        <p:spPr bwMode="auto">
          <a:xfrm>
            <a:off x="127972" y="1271192"/>
            <a:ext cx="2723333" cy="2861310"/>
          </a:xfrm>
          <a:prstGeom prst="rect">
            <a:avLst/>
          </a:prstGeom>
          <a:noFill/>
          <a:ln w="9525">
            <a:noFill/>
            <a:miter lim="800000"/>
          </a:ln>
        </p:spPr>
        <p:txBody>
          <a:bodyPr wrap="square">
            <a:spAutoFit/>
          </a:bodyPr>
          <a:lstStyle/>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提成依据单据：销售出库单、销售订单、收款单、销售合同、收款对应出库单</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提成方式：金额提成率</a:t>
            </a:r>
            <a:r>
              <a:rPr lang="en-US" altLang="zh-CN" sz="1200" dirty="0" smtClean="0">
                <a:solidFill>
                  <a:schemeClr val="bg1"/>
                </a:solidFill>
                <a:uFillTx/>
                <a:latin typeface="微软雅黑" panose="020B0503020204020204" pitchFamily="34" charset="-122"/>
                <a:ea typeface="微软雅黑" panose="020B0503020204020204" pitchFamily="34" charset="-122"/>
              </a:rPr>
              <a:t>%</a:t>
            </a:r>
            <a:r>
              <a:rPr lang="zh-CN" altLang="en-US" sz="1200" dirty="0" smtClean="0">
                <a:solidFill>
                  <a:schemeClr val="bg1"/>
                </a:solidFill>
                <a:uFillTx/>
                <a:latin typeface="微软雅黑" panose="020B0503020204020204" pitchFamily="34" charset="-122"/>
                <a:ea typeface="微软雅黑" panose="020B0503020204020204" pitchFamily="34" charset="-122"/>
              </a:rPr>
              <a:t>，固定提成额，单位提成额，出库毛利提成率</a:t>
            </a:r>
            <a:r>
              <a:rPr lang="en-US" altLang="zh-CN" sz="1200" dirty="0" smtClean="0">
                <a:solidFill>
                  <a:schemeClr val="bg1"/>
                </a:solidFill>
                <a:uFillTx/>
                <a:latin typeface="微软雅黑" panose="020B0503020204020204" pitchFamily="34" charset="-122"/>
                <a:ea typeface="微软雅黑" panose="020B0503020204020204" pitchFamily="34" charset="-122"/>
              </a:rPr>
              <a:t>%</a:t>
            </a: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提成条件：支持限定销售员、限定客户、限定商品、限定笔数、限定金额、限定毛利润的范围、限定销售商品的数量、自定义</a:t>
            </a:r>
            <a:r>
              <a:rPr lang="en-US" altLang="zh-CN" sz="1200" dirty="0" smtClean="0">
                <a:solidFill>
                  <a:schemeClr val="bg1"/>
                </a:solidFill>
                <a:uFillTx/>
                <a:latin typeface="微软雅黑" panose="020B0503020204020204" pitchFamily="34" charset="-122"/>
                <a:ea typeface="微软雅黑" panose="020B0503020204020204" pitchFamily="34" charset="-122"/>
              </a:rPr>
              <a:t>SQL</a:t>
            </a:r>
            <a:r>
              <a:rPr lang="zh-CN" altLang="en-US" sz="1200" dirty="0" smtClean="0">
                <a:solidFill>
                  <a:schemeClr val="bg1"/>
                </a:solidFill>
                <a:uFillTx/>
                <a:latin typeface="微软雅黑" panose="020B0503020204020204" pitchFamily="34" charset="-122"/>
                <a:ea typeface="微软雅黑" panose="020B0503020204020204" pitchFamily="34" charset="-122"/>
              </a:rPr>
              <a:t>条件等</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支持客户返利提成、业务员提成</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3" name="矩形 2"/>
          <p:cNvSpPr/>
          <p:nvPr/>
        </p:nvSpPr>
        <p:spPr bwMode="auto">
          <a:xfrm>
            <a:off x="179407" y="800818"/>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1"/>
            </p:custDataLst>
          </p:nvPr>
        </p:nvPicPr>
        <p:blipFill>
          <a:blip r:embed="rId2"/>
          <a:stretch>
            <a:fillRect/>
          </a:stretch>
        </p:blipFill>
        <p:spPr>
          <a:xfrm>
            <a:off x="2987675" y="800735"/>
            <a:ext cx="5904865" cy="3899535"/>
          </a:xfrm>
          <a:prstGeom prst="rect">
            <a:avLst/>
          </a:prstGeom>
        </p:spPr>
      </p:pic>
      <p:pic>
        <p:nvPicPr>
          <p:cNvPr id="12" name="图片 11"/>
          <p:cNvPicPr>
            <a:picLocks noChangeAspect="1"/>
          </p:cNvPicPr>
          <p:nvPr>
            <p:custDataLst>
              <p:tags r:id="rId3"/>
            </p:custDataLst>
          </p:nvPr>
        </p:nvPicPr>
        <p:blipFill>
          <a:blip r:embed="rId4"/>
          <a:stretch>
            <a:fillRect/>
          </a:stretch>
        </p:blipFill>
        <p:spPr>
          <a:xfrm>
            <a:off x="2987675" y="608330"/>
            <a:ext cx="5892165" cy="4091940"/>
          </a:xfrm>
          <a:prstGeom prst="rect">
            <a:avLst/>
          </a:prstGeom>
        </p:spPr>
      </p:pic>
      <p:pic>
        <p:nvPicPr>
          <p:cNvPr id="13" name="图片 12"/>
          <p:cNvPicPr>
            <a:picLocks noChangeAspect="1"/>
          </p:cNvPicPr>
          <p:nvPr>
            <p:custDataLst>
              <p:tags r:id="rId5"/>
            </p:custDataLst>
          </p:nvPr>
        </p:nvPicPr>
        <p:blipFill>
          <a:blip r:embed="rId6"/>
          <a:stretch>
            <a:fillRect/>
          </a:stretch>
        </p:blipFill>
        <p:spPr>
          <a:xfrm>
            <a:off x="2987675" y="608330"/>
            <a:ext cx="5887085" cy="3836035"/>
          </a:xfrm>
          <a:prstGeom prst="rect">
            <a:avLst/>
          </a:prstGeom>
        </p:spPr>
      </p:pic>
      <p:pic>
        <p:nvPicPr>
          <p:cNvPr id="16" name="图片 15"/>
          <p:cNvPicPr>
            <a:picLocks noChangeAspect="1"/>
          </p:cNvPicPr>
          <p:nvPr>
            <p:custDataLst>
              <p:tags r:id="rId7"/>
            </p:custDataLst>
          </p:nvPr>
        </p:nvPicPr>
        <p:blipFill>
          <a:blip r:embed="rId8"/>
          <a:stretch>
            <a:fillRect/>
          </a:stretch>
        </p:blipFill>
        <p:spPr>
          <a:xfrm>
            <a:off x="3420110" y="555625"/>
            <a:ext cx="3634105" cy="40671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lang="zh-CN" altLang="en-US" sz="2400" dirty="0"/>
              <a:t>对账单发送</a:t>
            </a:r>
            <a:endParaRPr lang="zh-CN" altLang="en-US" sz="2400" dirty="0"/>
          </a:p>
        </p:txBody>
      </p:sp>
      <p:sp>
        <p:nvSpPr>
          <p:cNvPr id="14" name="TextBox 13"/>
          <p:cNvSpPr txBox="1">
            <a:spLocks noChangeArrowheads="1"/>
          </p:cNvSpPr>
          <p:nvPr/>
        </p:nvSpPr>
        <p:spPr bwMode="auto">
          <a:xfrm>
            <a:off x="127972" y="984172"/>
            <a:ext cx="2723333" cy="3692525"/>
          </a:xfrm>
          <a:prstGeom prst="rect">
            <a:avLst/>
          </a:prstGeom>
          <a:noFill/>
          <a:ln w="9525">
            <a:noFill/>
            <a:miter lim="800000"/>
          </a:ln>
        </p:spPr>
        <p:txBody>
          <a:bodyPr wrap="square">
            <a:spAutoFit/>
          </a:bodyPr>
          <a:lstStyle/>
          <a:p>
            <a:pPr indent="342900" defTabSz="457200" fontAlgn="auto">
              <a:lnSpc>
                <a:spcPct val="150000"/>
              </a:lnSpc>
              <a:spcBef>
                <a:spcPts val="0"/>
              </a:spcBef>
              <a:buClr>
                <a:srgbClr val="FF6600"/>
              </a:buClr>
              <a:buFont typeface="Wingdings" panose="05000000000000000000" pitchFamily="2" charset="2"/>
              <a:buChar char="n"/>
            </a:pP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对账单支持三种发送方式：</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1</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、微信群机器人；</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2</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、邮件</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 </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3</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、应用消息。</a:t>
            </a:r>
            <a:endPar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endParaRPr>
          </a:p>
          <a:p>
            <a:pPr indent="342900" defTabSz="457200" fontAlgn="auto">
              <a:lnSpc>
                <a:spcPct val="150000"/>
              </a:lnSpc>
              <a:spcBef>
                <a:spcPts val="0"/>
              </a:spcBef>
              <a:buClr>
                <a:srgbClr val="FF6600"/>
              </a:buClr>
              <a:buFont typeface="Wingdings" panose="05000000000000000000" pitchFamily="2" charset="2"/>
              <a:buChar char="n"/>
            </a:pP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设置对账单发送的文件名</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前缀</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客户名称</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客户对账单</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endPar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endParaRPr>
          </a:p>
          <a:p>
            <a:pPr indent="342900" defTabSz="457200" fontAlgn="auto">
              <a:lnSpc>
                <a:spcPct val="150000"/>
              </a:lnSpc>
              <a:spcBef>
                <a:spcPts val="0"/>
              </a:spcBef>
              <a:buClr>
                <a:srgbClr val="FF6600"/>
              </a:buClr>
              <a:buFont typeface="Wingdings" panose="05000000000000000000" pitchFamily="2" charset="2"/>
              <a:buChar char="n"/>
            </a:pP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设置发送对账时的一段话，通配符：</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客户：</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CRM</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中的客户名称；</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 @</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日期</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 </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对账单上的时间区间；</a:t>
            </a:r>
            <a:endPar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endParaRPr>
          </a:p>
          <a:p>
            <a:pPr indent="342900" defTabSz="457200" fontAlgn="auto">
              <a:lnSpc>
                <a:spcPct val="150000"/>
              </a:lnSpc>
              <a:spcBef>
                <a:spcPts val="0"/>
              </a:spcBef>
              <a:buClr>
                <a:srgbClr val="FF6600"/>
              </a:buClr>
              <a:buFont typeface="Wingdings" panose="05000000000000000000" pitchFamily="2" charset="2"/>
              <a:buChar char="n"/>
            </a:pP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设置每个客户的</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Webhook</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地址。</a:t>
            </a:r>
            <a:endPar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endParaRPr>
          </a:p>
          <a:p>
            <a:pPr indent="342900" defTabSz="457200" fontAlgn="auto">
              <a:lnSpc>
                <a:spcPct val="150000"/>
              </a:lnSpc>
              <a:spcBef>
                <a:spcPts val="0"/>
              </a:spcBef>
              <a:buClr>
                <a:srgbClr val="FF6600"/>
              </a:buClr>
              <a:buFont typeface="Wingdings" panose="05000000000000000000" pitchFamily="2" charset="2"/>
              <a:buChar char="n"/>
            </a:pP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企业应用消息发送时设置对应的</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id</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endPar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endParaRPr>
          </a:p>
          <a:p>
            <a:pPr indent="342900" defTabSz="457200" fontAlgn="auto">
              <a:lnSpc>
                <a:spcPct val="150000"/>
              </a:lnSpc>
              <a:spcBef>
                <a:spcPts val="0"/>
              </a:spcBef>
              <a:buClr>
                <a:srgbClr val="FF6600"/>
              </a:buClr>
              <a:buFont typeface="Wingdings" panose="05000000000000000000" pitchFamily="2" charset="2"/>
              <a:buChar char="n"/>
            </a:pP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设置对账单微信群、邮件发送所要</a:t>
            </a:r>
            <a:r>
              <a:rPr lang="en-US" altLang="zh-CN"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a:t>
            </a:r>
            <a:r>
              <a:rPr lang="zh-CN" altLang="en-US" sz="1200" dirty="0" smtClean="0">
                <a:solidFill>
                  <a:schemeClr val="bg1"/>
                </a:solidFill>
                <a:effectLst>
                  <a:outerShdw blurRad="38100" dist="38100" dir="2700000" algn="tl">
                    <a:srgbClr val="C0C0C0"/>
                  </a:outerShdw>
                </a:effectLst>
                <a:uFillTx/>
                <a:latin typeface="微软雅黑" panose="020B0503020204020204" pitchFamily="34" charset="-122"/>
                <a:ea typeface="微软雅黑" panose="020B0503020204020204" pitchFamily="34" charset="-122"/>
                <a:sym typeface="+mn-ea"/>
              </a:rPr>
              <a:t>和发送的人员。</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3" name="矩形 2"/>
          <p:cNvSpPr/>
          <p:nvPr/>
        </p:nvSpPr>
        <p:spPr bwMode="auto">
          <a:xfrm>
            <a:off x="179407" y="513798"/>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3060065" y="513715"/>
            <a:ext cx="5814695" cy="3930015"/>
          </a:xfrm>
          <a:prstGeom prst="rect">
            <a:avLst/>
          </a:prstGeom>
        </p:spPr>
      </p:pic>
      <p:pic>
        <p:nvPicPr>
          <p:cNvPr id="5" name="图片 4"/>
          <p:cNvPicPr>
            <a:picLocks noChangeAspect="1"/>
          </p:cNvPicPr>
          <p:nvPr/>
        </p:nvPicPr>
        <p:blipFill>
          <a:blip r:embed="rId2"/>
          <a:stretch>
            <a:fillRect/>
          </a:stretch>
        </p:blipFill>
        <p:spPr>
          <a:xfrm>
            <a:off x="3060065" y="513715"/>
            <a:ext cx="5821045" cy="41725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idx="1"/>
          </p:nvPr>
        </p:nvSpPr>
        <p:spPr>
          <a:xfrm>
            <a:off x="395605" y="741680"/>
            <a:ext cx="8335010" cy="4253230"/>
          </a:xfrm>
        </p:spPr>
        <p:txBody>
          <a:bodyPr>
            <a:normAutofit/>
          </a:bodyPr>
          <a:p>
            <a:pPr marL="0" indent="0">
              <a:lnSpc>
                <a:spcPct val="120000"/>
              </a:lnSpc>
              <a:buNone/>
            </a:pPr>
            <a:endParaRPr kumimoji="1" lang="zh-CN" altLang="en-US" sz="2400" b="1" dirty="0" smtClean="0">
              <a:solidFill>
                <a:srgbClr val="C00000"/>
              </a:solidFill>
            </a:endParaRPr>
          </a:p>
          <a:p>
            <a:pPr marL="0" indent="0">
              <a:lnSpc>
                <a:spcPct val="120000"/>
              </a:lnSpc>
              <a:buNone/>
            </a:pPr>
            <a:endParaRPr kumimoji="1" lang="en-US" altLang="zh-CN" sz="2400" b="1" dirty="0" smtClean="0">
              <a:solidFill>
                <a:schemeClr val="bg1"/>
              </a:solidFill>
              <a:uFillTx/>
            </a:endParaRPr>
          </a:p>
          <a:p>
            <a:pPr marL="0" indent="0">
              <a:lnSpc>
                <a:spcPct val="120000"/>
              </a:lnSpc>
              <a:buNone/>
            </a:pPr>
            <a:endParaRPr kumimoji="1" lang="en-US" altLang="zh-CN" sz="2400" b="1" dirty="0" smtClean="0">
              <a:solidFill>
                <a:schemeClr val="bg1"/>
              </a:solidFill>
              <a:uFillTx/>
            </a:endParaRPr>
          </a:p>
        </p:txBody>
      </p:sp>
      <p:sp>
        <p:nvSpPr>
          <p:cNvPr id="87" name="QQ2635243521"/>
          <p:cNvSpPr txBox="1"/>
          <p:nvPr/>
        </p:nvSpPr>
        <p:spPr>
          <a:xfrm>
            <a:off x="1044033" y="1923802"/>
            <a:ext cx="2103768" cy="1015134"/>
          </a:xfrm>
          <a:prstGeom prst="rect">
            <a:avLst/>
          </a:prstGeom>
          <a:noFill/>
        </p:spPr>
        <p:txBody>
          <a:bodyPr wrap="square" lIns="91362" tIns="45680" rIns="91362" bIns="45680">
            <a:spAutoFit/>
          </a:bodyPr>
          <a:p>
            <a:pPr algn="ctr">
              <a:defRPr/>
            </a:pPr>
            <a:r>
              <a:rPr lang="zh-CN" altLang="en-US" sz="3600" b="1" spc="150" dirty="0">
                <a:solidFill>
                  <a:schemeClr val="bg1"/>
                </a:solidFill>
                <a:latin typeface="微软雅黑" panose="020B0503020204020204" pitchFamily="34" charset="-122"/>
                <a:ea typeface="微软雅黑" panose="020B0503020204020204" pitchFamily="34" charset="-122"/>
              </a:rPr>
              <a:t>目录 </a:t>
            </a:r>
            <a:endParaRPr lang="en-US" altLang="zh-CN" sz="3600" b="1" spc="150" dirty="0">
              <a:solidFill>
                <a:schemeClr val="bg1"/>
              </a:solidFill>
              <a:latin typeface="微软雅黑" panose="020B0503020204020204" pitchFamily="34" charset="-122"/>
              <a:ea typeface="微软雅黑" panose="020B0503020204020204" pitchFamily="34" charset="-122"/>
            </a:endParaRPr>
          </a:p>
          <a:p>
            <a:pPr algn="ctr">
              <a:defRPr/>
            </a:pPr>
            <a:r>
              <a:rPr lang="en-US" altLang="zh-CN" sz="2400" b="1" spc="150" dirty="0">
                <a:solidFill>
                  <a:schemeClr val="bg1"/>
                </a:solidFill>
                <a:latin typeface="微软雅黑" panose="020B0503020204020204" pitchFamily="34" charset="-122"/>
                <a:ea typeface="微软雅黑" panose="020B0503020204020204" pitchFamily="34" charset="-122"/>
              </a:rPr>
              <a:t>CONTENTS</a:t>
            </a:r>
            <a:endParaRPr lang="zh-CN" altLang="en-US" sz="2400" b="1" spc="150" dirty="0">
              <a:solidFill>
                <a:schemeClr val="bg1"/>
              </a:solidFill>
              <a:latin typeface="微软雅黑" panose="020B0503020204020204" pitchFamily="34" charset="-122"/>
              <a:ea typeface="微软雅黑" panose="020B0503020204020204" pitchFamily="34" charset="-122"/>
            </a:endParaRPr>
          </a:p>
        </p:txBody>
      </p:sp>
      <p:sp>
        <p:nvSpPr>
          <p:cNvPr id="11" name="QQ2635243521"/>
          <p:cNvSpPr/>
          <p:nvPr/>
        </p:nvSpPr>
        <p:spPr>
          <a:xfrm>
            <a:off x="3548855" y="173635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2</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2" name="QQ2635243521"/>
          <p:cNvGrpSpPr/>
          <p:nvPr/>
        </p:nvGrpSpPr>
        <p:grpSpPr>
          <a:xfrm>
            <a:off x="4099168" y="1654175"/>
            <a:ext cx="3217355" cy="426085"/>
            <a:chOff x="6315199" y="2410178"/>
            <a:chExt cx="3744416" cy="511504"/>
          </a:xfrm>
          <a:solidFill>
            <a:srgbClr val="25C1FB"/>
          </a:solidFill>
        </p:grpSpPr>
        <p:sp>
          <p:nvSpPr>
            <p:cNvPr id="13" name="圆角矩形 12"/>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4" name="矩形 13"/>
            <p:cNvSpPr/>
            <p:nvPr/>
          </p:nvSpPr>
          <p:spPr>
            <a:xfrm>
              <a:off x="6489484" y="2509994"/>
              <a:ext cx="3312367" cy="384675"/>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业务流程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5" name="QQ2635243521"/>
          <p:cNvSpPr/>
          <p:nvPr/>
        </p:nvSpPr>
        <p:spPr>
          <a:xfrm>
            <a:off x="3549490" y="2323727"/>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3</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6" name="QQ2635243521"/>
          <p:cNvGrpSpPr/>
          <p:nvPr/>
        </p:nvGrpSpPr>
        <p:grpSpPr>
          <a:xfrm>
            <a:off x="4099168" y="2247265"/>
            <a:ext cx="3217355" cy="429260"/>
            <a:chOff x="6315199" y="2410178"/>
            <a:chExt cx="3744416" cy="511504"/>
          </a:xfrm>
          <a:solidFill>
            <a:srgbClr val="25C1FB"/>
          </a:solidFill>
        </p:grpSpPr>
        <p:sp>
          <p:nvSpPr>
            <p:cNvPr id="17" name="圆角矩形 16"/>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8" name="矩形 17"/>
            <p:cNvSpPr/>
            <p:nvPr/>
          </p:nvSpPr>
          <p:spPr>
            <a:xfrm>
              <a:off x="6514234" y="2509994"/>
              <a:ext cx="3312367" cy="382115"/>
            </a:xfrm>
            <a:prstGeom prst="rect">
              <a:avLst/>
            </a:prstGeom>
            <a:grpFill/>
          </p:spPr>
          <p:txBody>
            <a:bodyPr wrap="square" lIns="91422" tIns="45711" rIns="91422" bIns="45711">
              <a:spAutoFit/>
            </a:bodyPr>
            <a:p>
              <a:pPr algn="l">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报表分析</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 name="右箭头 5"/>
          <p:cNvSpPr/>
          <p:nvPr/>
        </p:nvSpPr>
        <p:spPr>
          <a:xfrm>
            <a:off x="3115720" y="2251679"/>
            <a:ext cx="418028" cy="454443"/>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p>
            <a:pPr algn="ctr"/>
            <a:endParaRPr lang="zh-CN" altLang="en-US"/>
          </a:p>
        </p:txBody>
      </p:sp>
      <p:sp>
        <p:nvSpPr>
          <p:cNvPr id="22" name="QQ2635243521"/>
          <p:cNvSpPr/>
          <p:nvPr/>
        </p:nvSpPr>
        <p:spPr>
          <a:xfrm>
            <a:off x="3547900" y="1113529"/>
            <a:ext cx="384495" cy="383428"/>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1</a:t>
            </a: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圆角矩形 23"/>
          <p:cNvSpPr/>
          <p:nvPr/>
        </p:nvSpPr>
        <p:spPr>
          <a:xfrm>
            <a:off x="4099168" y="1063625"/>
            <a:ext cx="3217545" cy="423545"/>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9" name="QQ2635243521"/>
          <p:cNvSpPr/>
          <p:nvPr/>
        </p:nvSpPr>
        <p:spPr>
          <a:xfrm>
            <a:off x="3550125" y="291110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4</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30" name="QQ2635243521"/>
          <p:cNvGrpSpPr/>
          <p:nvPr/>
        </p:nvGrpSpPr>
        <p:grpSpPr>
          <a:xfrm>
            <a:off x="4099168" y="2843530"/>
            <a:ext cx="3217355" cy="429260"/>
            <a:chOff x="6315199" y="2410178"/>
            <a:chExt cx="3744416" cy="511504"/>
          </a:xfrm>
          <a:solidFill>
            <a:srgbClr val="25C1FB"/>
          </a:solidFill>
        </p:grpSpPr>
        <p:sp>
          <p:nvSpPr>
            <p:cNvPr id="31" name="圆角矩形 30"/>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移动应用</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文本框 18"/>
          <p:cNvSpPr txBox="1"/>
          <p:nvPr/>
        </p:nvSpPr>
        <p:spPr>
          <a:xfrm>
            <a:off x="4211955" y="1144270"/>
            <a:ext cx="944880" cy="321945"/>
          </a:xfrm>
          <a:prstGeom prst="rect">
            <a:avLst/>
          </a:prstGeom>
          <a:noFill/>
        </p:spPr>
        <p:txBody>
          <a:bodyPr wrap="none" rtlCol="0" anchor="t">
            <a:spAutoFit/>
          </a:bodyPr>
          <a:p>
            <a:pPr algn="l">
              <a:lnSpc>
                <a:spcPct val="100000"/>
              </a:lnSpc>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整体方案</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QQ2635243521"/>
          <p:cNvSpPr/>
          <p:nvPr/>
        </p:nvSpPr>
        <p:spPr>
          <a:xfrm>
            <a:off x="3533930" y="3459150"/>
            <a:ext cx="384495" cy="348571"/>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6</a:t>
            </a:r>
            <a:endParaRPr lang="en-US" altLang="zh-CN" sz="2700" dirty="0">
              <a:latin typeface="+mj-lt"/>
              <a:ea typeface="Arial Unicode MS" panose="020B0604020202020204" pitchFamily="34" charset="-122"/>
              <a:cs typeface="Arial Unicode MS" panose="020B0604020202020204" pitchFamily="34" charset="-122"/>
            </a:endParaRPr>
          </a:p>
        </p:txBody>
      </p:sp>
      <p:grpSp>
        <p:nvGrpSpPr>
          <p:cNvPr id="45" name="QQ2635243521"/>
          <p:cNvGrpSpPr/>
          <p:nvPr/>
        </p:nvGrpSpPr>
        <p:grpSpPr>
          <a:xfrm>
            <a:off x="4099168" y="3412490"/>
            <a:ext cx="3217355" cy="429260"/>
            <a:chOff x="6315199" y="2410178"/>
            <a:chExt cx="3744416" cy="511504"/>
          </a:xfrm>
          <a:solidFill>
            <a:srgbClr val="25C1FB"/>
          </a:solidFill>
        </p:grpSpPr>
        <p:sp>
          <p:nvSpPr>
            <p:cNvPr id="46" name="圆角矩形 4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47" name="矩形 46"/>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客户案例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8" name="QQ2635243521"/>
          <p:cNvSpPr/>
          <p:nvPr/>
        </p:nvSpPr>
        <p:spPr>
          <a:xfrm>
            <a:off x="3552030" y="345339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5</a:t>
            </a:r>
            <a:endParaRPr lang="en-US" altLang="zh-CN" sz="2700" dirty="0">
              <a:latin typeface="+mj-lt"/>
              <a:ea typeface="Arial Unicode MS" panose="020B0604020202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lang="zh-CN" altLang="en-US" sz="2400" dirty="0"/>
              <a:t>销售过程管理</a:t>
            </a:r>
            <a:r>
              <a:rPr lang="en-US" altLang="zh-CN" sz="2400" dirty="0" smtClean="0"/>
              <a:t>-</a:t>
            </a:r>
            <a:r>
              <a:rPr lang="zh-CN" altLang="en-US" sz="2400" dirty="0" smtClean="0"/>
              <a:t>报表分析</a:t>
            </a:r>
            <a:endParaRPr lang="zh-CN" altLang="en-US" sz="2400" dirty="0"/>
          </a:p>
        </p:txBody>
      </p:sp>
      <p:sp>
        <p:nvSpPr>
          <p:cNvPr id="14" name="TextBox 13"/>
          <p:cNvSpPr txBox="1">
            <a:spLocks noChangeArrowheads="1"/>
          </p:cNvSpPr>
          <p:nvPr/>
        </p:nvSpPr>
        <p:spPr bwMode="auto">
          <a:xfrm>
            <a:off x="35560" y="1342929"/>
            <a:ext cx="2723333" cy="922020"/>
          </a:xfrm>
          <a:prstGeom prst="rect">
            <a:avLst/>
          </a:prstGeom>
          <a:noFill/>
          <a:ln w="9525">
            <a:noFill/>
            <a:miter lim="800000"/>
          </a:ln>
        </p:spPr>
        <p:txBody>
          <a:bodyPr wrap="square">
            <a:spAutoFit/>
          </a:bodyPr>
          <a:lstStyle/>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销售过程管理提供了竞争对手分析报表、销售业绩统计报表和销售漏斗；</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员工</a:t>
            </a:r>
            <a:r>
              <a:rPr lang="zh-CN" altLang="en-US" sz="1200" dirty="0" smtClean="0">
                <a:solidFill>
                  <a:schemeClr val="bg1"/>
                </a:solidFill>
                <a:uFillTx/>
                <a:latin typeface="微软雅黑" panose="020B0503020204020204" pitchFamily="34" charset="-122"/>
                <a:ea typeface="微软雅黑" panose="020B0503020204020204" pitchFamily="34" charset="-122"/>
              </a:rPr>
              <a:t>360分析报表</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35560" y="3211830"/>
            <a:ext cx="2729230" cy="1851660"/>
          </a:xfrm>
          <a:prstGeom prst="rect">
            <a:avLst/>
          </a:prstGeom>
          <a:noFill/>
          <a:ln w="9525">
            <a:noFill/>
            <a:miter lim="800000"/>
          </a:ln>
        </p:spPr>
        <p:txBody>
          <a:bodyPr wrap="square">
            <a:noAutofit/>
          </a:bodyPr>
          <a:lstStyle/>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竞争对手分析报表帮助分析销售业务统计从多个维度汇总分析业绩数据，掌握各销售部门和销售人员的业务完成情况；</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algn="l"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合同全过程的执行情况，从订单到收款好开票；</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0" indent="0" eaLnBrk="1" latinLnBrk="0" hangingPunct="1">
              <a:lnSpc>
                <a:spcPct val="150000"/>
              </a:lnSpc>
              <a:buClr>
                <a:srgbClr val="FF6600"/>
              </a:buClr>
              <a:buFont typeface="Wingdings" panose="05000000000000000000" pitchFamily="2" charset="2"/>
              <a:buChar char="n"/>
            </a:pPr>
            <a:endParaRPr lang="en-US" altLang="zh-CN" sz="1400" dirty="0" smtClean="0">
              <a:solidFill>
                <a:srgbClr val="000000"/>
              </a:solidFill>
              <a:latin typeface="微软雅黑" panose="020B0503020204020204" pitchFamily="34" charset="-122"/>
              <a:ea typeface="微软雅黑" panose="020B0503020204020204" pitchFamily="34" charset="-122"/>
            </a:endParaRPr>
          </a:p>
        </p:txBody>
      </p:sp>
      <p:sp>
        <p:nvSpPr>
          <p:cNvPr id="2" name="矩形 1"/>
          <p:cNvSpPr/>
          <p:nvPr/>
        </p:nvSpPr>
        <p:spPr bwMode="auto">
          <a:xfrm>
            <a:off x="35560" y="76747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3" name="矩形 2"/>
          <p:cNvSpPr/>
          <p:nvPr/>
        </p:nvSpPr>
        <p:spPr bwMode="auto">
          <a:xfrm>
            <a:off x="35560" y="264414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2915920" y="767715"/>
            <a:ext cx="5620385" cy="361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p:cNvPicPr>
            <a:picLocks noChangeAspect="1"/>
          </p:cNvPicPr>
          <p:nvPr/>
        </p:nvPicPr>
        <p:blipFill>
          <a:blip r:embed="rId3"/>
          <a:stretch>
            <a:fillRect/>
          </a:stretch>
        </p:blipFill>
        <p:spPr>
          <a:xfrm>
            <a:off x="2915920" y="771525"/>
            <a:ext cx="5697855" cy="3594100"/>
          </a:xfrm>
          <a:prstGeom prst="rect">
            <a:avLst/>
          </a:prstGeom>
        </p:spPr>
      </p:pic>
      <p:pic>
        <p:nvPicPr>
          <p:cNvPr id="9" name="图片 8"/>
          <p:cNvPicPr>
            <a:picLocks noChangeAspect="1"/>
          </p:cNvPicPr>
          <p:nvPr/>
        </p:nvPicPr>
        <p:blipFill>
          <a:blip r:embed="rId4"/>
          <a:stretch>
            <a:fillRect/>
          </a:stretch>
        </p:blipFill>
        <p:spPr>
          <a:xfrm>
            <a:off x="2915920" y="784225"/>
            <a:ext cx="5697855" cy="3594735"/>
          </a:xfrm>
          <a:prstGeom prst="rect">
            <a:avLst/>
          </a:prstGeom>
        </p:spPr>
      </p:pic>
      <p:pic>
        <p:nvPicPr>
          <p:cNvPr id="5" name="图片 4"/>
          <p:cNvPicPr>
            <a:picLocks noChangeAspect="1"/>
          </p:cNvPicPr>
          <p:nvPr/>
        </p:nvPicPr>
        <p:blipFill>
          <a:blip r:embed="rId5"/>
          <a:stretch>
            <a:fillRect/>
          </a:stretch>
        </p:blipFill>
        <p:spPr>
          <a:xfrm>
            <a:off x="2915920" y="771525"/>
            <a:ext cx="5896610" cy="3475990"/>
          </a:xfrm>
          <a:prstGeom prst="rect">
            <a:avLst/>
          </a:prstGeom>
        </p:spPr>
      </p:pic>
      <p:pic>
        <p:nvPicPr>
          <p:cNvPr id="6" name="图片 5"/>
          <p:cNvPicPr>
            <a:picLocks noChangeAspect="1"/>
          </p:cNvPicPr>
          <p:nvPr/>
        </p:nvPicPr>
        <p:blipFill>
          <a:blip r:embed="rId6"/>
          <a:stretch>
            <a:fillRect/>
          </a:stretch>
        </p:blipFill>
        <p:spPr>
          <a:xfrm>
            <a:off x="2914650" y="784225"/>
            <a:ext cx="5897880" cy="36664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idx="1"/>
          </p:nvPr>
        </p:nvSpPr>
        <p:spPr>
          <a:xfrm>
            <a:off x="395605" y="741680"/>
            <a:ext cx="8335010" cy="4253230"/>
          </a:xfrm>
        </p:spPr>
        <p:txBody>
          <a:bodyPr>
            <a:normAutofit/>
          </a:bodyPr>
          <a:p>
            <a:pPr marL="0" indent="0">
              <a:lnSpc>
                <a:spcPct val="120000"/>
              </a:lnSpc>
              <a:buNone/>
            </a:pPr>
            <a:endParaRPr kumimoji="1" lang="zh-CN" altLang="en-US" sz="2400" b="1" dirty="0" smtClean="0">
              <a:solidFill>
                <a:srgbClr val="C00000"/>
              </a:solidFill>
            </a:endParaRPr>
          </a:p>
          <a:p>
            <a:pPr marL="0" indent="0">
              <a:lnSpc>
                <a:spcPct val="120000"/>
              </a:lnSpc>
              <a:buNone/>
            </a:pPr>
            <a:endParaRPr kumimoji="1" lang="en-US" altLang="zh-CN" sz="2400" b="1" dirty="0" smtClean="0">
              <a:solidFill>
                <a:schemeClr val="bg1"/>
              </a:solidFill>
              <a:uFillTx/>
            </a:endParaRPr>
          </a:p>
          <a:p>
            <a:pPr marL="0" indent="0">
              <a:lnSpc>
                <a:spcPct val="120000"/>
              </a:lnSpc>
              <a:buNone/>
            </a:pPr>
            <a:endParaRPr kumimoji="1" lang="en-US" altLang="zh-CN" sz="2400" b="1" dirty="0" smtClean="0">
              <a:solidFill>
                <a:schemeClr val="bg1"/>
              </a:solidFill>
              <a:uFillTx/>
            </a:endParaRPr>
          </a:p>
        </p:txBody>
      </p:sp>
      <p:sp>
        <p:nvSpPr>
          <p:cNvPr id="87" name="QQ2635243521"/>
          <p:cNvSpPr txBox="1"/>
          <p:nvPr/>
        </p:nvSpPr>
        <p:spPr>
          <a:xfrm>
            <a:off x="1044033" y="1923802"/>
            <a:ext cx="2103768" cy="1015134"/>
          </a:xfrm>
          <a:prstGeom prst="rect">
            <a:avLst/>
          </a:prstGeom>
          <a:noFill/>
        </p:spPr>
        <p:txBody>
          <a:bodyPr wrap="square" lIns="91362" tIns="45680" rIns="91362" bIns="45680">
            <a:spAutoFit/>
          </a:bodyPr>
          <a:p>
            <a:pPr algn="ctr">
              <a:defRPr/>
            </a:pPr>
            <a:r>
              <a:rPr lang="zh-CN" altLang="en-US" sz="3600" b="1" spc="150" dirty="0">
                <a:solidFill>
                  <a:schemeClr val="bg1"/>
                </a:solidFill>
                <a:latin typeface="微软雅黑" panose="020B0503020204020204" pitchFamily="34" charset="-122"/>
                <a:ea typeface="微软雅黑" panose="020B0503020204020204" pitchFamily="34" charset="-122"/>
              </a:rPr>
              <a:t>目录 </a:t>
            </a:r>
            <a:endParaRPr lang="en-US" altLang="zh-CN" sz="3600" b="1" spc="150" dirty="0">
              <a:solidFill>
                <a:schemeClr val="bg1"/>
              </a:solidFill>
              <a:latin typeface="微软雅黑" panose="020B0503020204020204" pitchFamily="34" charset="-122"/>
              <a:ea typeface="微软雅黑" panose="020B0503020204020204" pitchFamily="34" charset="-122"/>
            </a:endParaRPr>
          </a:p>
          <a:p>
            <a:pPr algn="ctr">
              <a:defRPr/>
            </a:pPr>
            <a:r>
              <a:rPr lang="en-US" altLang="zh-CN" sz="2400" b="1" spc="150" dirty="0">
                <a:solidFill>
                  <a:schemeClr val="bg1"/>
                </a:solidFill>
                <a:latin typeface="微软雅黑" panose="020B0503020204020204" pitchFamily="34" charset="-122"/>
                <a:ea typeface="微软雅黑" panose="020B0503020204020204" pitchFamily="34" charset="-122"/>
              </a:rPr>
              <a:t>CONTENTS</a:t>
            </a:r>
            <a:endParaRPr lang="zh-CN" altLang="en-US" sz="2400" b="1" spc="150" dirty="0">
              <a:solidFill>
                <a:schemeClr val="bg1"/>
              </a:solidFill>
              <a:latin typeface="微软雅黑" panose="020B0503020204020204" pitchFamily="34" charset="-122"/>
              <a:ea typeface="微软雅黑" panose="020B0503020204020204" pitchFamily="34" charset="-122"/>
            </a:endParaRPr>
          </a:p>
        </p:txBody>
      </p:sp>
      <p:sp>
        <p:nvSpPr>
          <p:cNvPr id="11" name="QQ2635243521"/>
          <p:cNvSpPr/>
          <p:nvPr/>
        </p:nvSpPr>
        <p:spPr>
          <a:xfrm>
            <a:off x="3548855" y="173635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2</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2" name="QQ2635243521"/>
          <p:cNvGrpSpPr/>
          <p:nvPr/>
        </p:nvGrpSpPr>
        <p:grpSpPr>
          <a:xfrm>
            <a:off x="4099168" y="1654175"/>
            <a:ext cx="3217355" cy="426085"/>
            <a:chOff x="6315199" y="2410178"/>
            <a:chExt cx="3744416" cy="511504"/>
          </a:xfrm>
          <a:solidFill>
            <a:srgbClr val="25C1FB"/>
          </a:solidFill>
        </p:grpSpPr>
        <p:sp>
          <p:nvSpPr>
            <p:cNvPr id="13" name="圆角矩形 12"/>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4" name="矩形 13"/>
            <p:cNvSpPr/>
            <p:nvPr/>
          </p:nvSpPr>
          <p:spPr>
            <a:xfrm>
              <a:off x="6489484" y="2509994"/>
              <a:ext cx="3312367" cy="384675"/>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业务流程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5" name="QQ2635243521"/>
          <p:cNvSpPr/>
          <p:nvPr/>
        </p:nvSpPr>
        <p:spPr>
          <a:xfrm>
            <a:off x="3549490" y="2323727"/>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3</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6" name="QQ2635243521"/>
          <p:cNvGrpSpPr/>
          <p:nvPr/>
        </p:nvGrpSpPr>
        <p:grpSpPr>
          <a:xfrm>
            <a:off x="4099168" y="2247265"/>
            <a:ext cx="3217355" cy="429260"/>
            <a:chOff x="6315199" y="2410178"/>
            <a:chExt cx="3744416" cy="511504"/>
          </a:xfrm>
          <a:solidFill>
            <a:srgbClr val="25C1FB"/>
          </a:solidFill>
        </p:grpSpPr>
        <p:sp>
          <p:nvSpPr>
            <p:cNvPr id="17" name="圆角矩形 16"/>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8" name="矩形 17"/>
            <p:cNvSpPr/>
            <p:nvPr/>
          </p:nvSpPr>
          <p:spPr>
            <a:xfrm>
              <a:off x="6514234" y="2509994"/>
              <a:ext cx="3312367" cy="382115"/>
            </a:xfrm>
            <a:prstGeom prst="rect">
              <a:avLst/>
            </a:prstGeom>
            <a:grpFill/>
          </p:spPr>
          <p:txBody>
            <a:bodyPr wrap="square" lIns="91422" tIns="45711" rIns="91422" bIns="45711">
              <a:spAutoFit/>
            </a:bodyPr>
            <a:p>
              <a:pPr algn="l">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报表分析</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 name="右箭头 5"/>
          <p:cNvSpPr/>
          <p:nvPr/>
        </p:nvSpPr>
        <p:spPr>
          <a:xfrm>
            <a:off x="3094130" y="2846039"/>
            <a:ext cx="418028" cy="454443"/>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p>
            <a:pPr algn="ctr"/>
            <a:endParaRPr lang="zh-CN" altLang="en-US"/>
          </a:p>
        </p:txBody>
      </p:sp>
      <p:sp>
        <p:nvSpPr>
          <p:cNvPr id="22" name="QQ2635243521"/>
          <p:cNvSpPr/>
          <p:nvPr/>
        </p:nvSpPr>
        <p:spPr>
          <a:xfrm>
            <a:off x="3547900" y="1113529"/>
            <a:ext cx="384495" cy="383428"/>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1</a:t>
            </a: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圆角矩形 23"/>
          <p:cNvSpPr/>
          <p:nvPr/>
        </p:nvSpPr>
        <p:spPr>
          <a:xfrm>
            <a:off x="4099168" y="1063625"/>
            <a:ext cx="3217545" cy="423545"/>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9" name="QQ2635243521"/>
          <p:cNvSpPr/>
          <p:nvPr/>
        </p:nvSpPr>
        <p:spPr>
          <a:xfrm>
            <a:off x="3550125" y="291110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4</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30" name="QQ2635243521"/>
          <p:cNvGrpSpPr/>
          <p:nvPr/>
        </p:nvGrpSpPr>
        <p:grpSpPr>
          <a:xfrm>
            <a:off x="4099168" y="2843530"/>
            <a:ext cx="3217355" cy="429260"/>
            <a:chOff x="6315199" y="2410178"/>
            <a:chExt cx="3744416" cy="511504"/>
          </a:xfrm>
          <a:solidFill>
            <a:srgbClr val="25C1FB"/>
          </a:solidFill>
        </p:grpSpPr>
        <p:sp>
          <p:nvSpPr>
            <p:cNvPr id="31" name="圆角矩形 30"/>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移动应用</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文本框 18"/>
          <p:cNvSpPr txBox="1"/>
          <p:nvPr/>
        </p:nvSpPr>
        <p:spPr>
          <a:xfrm>
            <a:off x="4211955" y="1144270"/>
            <a:ext cx="944880" cy="321945"/>
          </a:xfrm>
          <a:prstGeom prst="rect">
            <a:avLst/>
          </a:prstGeom>
          <a:noFill/>
        </p:spPr>
        <p:txBody>
          <a:bodyPr wrap="none" rtlCol="0" anchor="t">
            <a:spAutoFit/>
          </a:bodyPr>
          <a:p>
            <a:pPr algn="l">
              <a:lnSpc>
                <a:spcPct val="100000"/>
              </a:lnSpc>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整体方案</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QQ2635243521"/>
          <p:cNvSpPr/>
          <p:nvPr/>
        </p:nvSpPr>
        <p:spPr>
          <a:xfrm>
            <a:off x="3533930" y="3459150"/>
            <a:ext cx="384495" cy="348571"/>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6</a:t>
            </a:r>
            <a:endParaRPr lang="en-US" altLang="zh-CN" sz="2700" dirty="0">
              <a:latin typeface="+mj-lt"/>
              <a:ea typeface="Arial Unicode MS" panose="020B0604020202020204" pitchFamily="34" charset="-122"/>
              <a:cs typeface="Arial Unicode MS" panose="020B0604020202020204" pitchFamily="34" charset="-122"/>
            </a:endParaRPr>
          </a:p>
        </p:txBody>
      </p:sp>
      <p:grpSp>
        <p:nvGrpSpPr>
          <p:cNvPr id="45" name="QQ2635243521"/>
          <p:cNvGrpSpPr/>
          <p:nvPr/>
        </p:nvGrpSpPr>
        <p:grpSpPr>
          <a:xfrm>
            <a:off x="4099168" y="3412490"/>
            <a:ext cx="3217355" cy="429260"/>
            <a:chOff x="6315199" y="2410178"/>
            <a:chExt cx="3744416" cy="511504"/>
          </a:xfrm>
          <a:solidFill>
            <a:srgbClr val="25C1FB"/>
          </a:solidFill>
        </p:grpSpPr>
        <p:sp>
          <p:nvSpPr>
            <p:cNvPr id="46" name="圆角矩形 4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47" name="矩形 46"/>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客户案例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8" name="QQ2635243521"/>
          <p:cNvSpPr/>
          <p:nvPr/>
        </p:nvSpPr>
        <p:spPr>
          <a:xfrm>
            <a:off x="3552030" y="345339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5</a:t>
            </a:r>
            <a:endParaRPr lang="en-US" altLang="zh-CN" sz="2700" dirty="0">
              <a:latin typeface="+mj-lt"/>
              <a:ea typeface="Arial Unicode MS" panose="020B0604020202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51520" y="555526"/>
            <a:ext cx="1152128" cy="2232248"/>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chemeClr val="bg1"/>
              </a:solidFill>
            </a:endParaRPr>
          </a:p>
        </p:txBody>
      </p:sp>
      <p:sp>
        <p:nvSpPr>
          <p:cNvPr id="3" name="圆角矩形 2"/>
          <p:cNvSpPr/>
          <p:nvPr/>
        </p:nvSpPr>
        <p:spPr>
          <a:xfrm>
            <a:off x="251520" y="2859782"/>
            <a:ext cx="1152128" cy="2160240"/>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sp>
        <p:nvSpPr>
          <p:cNvPr id="4" name="矩形 3"/>
          <p:cNvSpPr/>
          <p:nvPr/>
        </p:nvSpPr>
        <p:spPr>
          <a:xfrm>
            <a:off x="1907704" y="691877"/>
            <a:ext cx="720080" cy="223689"/>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工作计划</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395536" y="1275606"/>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产品</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395536" y="1563638"/>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职员</a:t>
            </a:r>
            <a:r>
              <a:rPr lang="en-US" altLang="zh-CN" sz="1000" dirty="0">
                <a:solidFill>
                  <a:srgbClr val="000000"/>
                </a:solidFill>
                <a:latin typeface="微软雅黑" panose="020B0503020204020204" pitchFamily="34" charset="-122"/>
                <a:ea typeface="微软雅黑" panose="020B0503020204020204" pitchFamily="34" charset="-122"/>
              </a:rPr>
              <a:t>/</a:t>
            </a:r>
            <a:r>
              <a:rPr lang="zh-CN" altLang="en-US" sz="1000" dirty="0">
                <a:solidFill>
                  <a:srgbClr val="000000"/>
                </a:solidFill>
                <a:latin typeface="微软雅黑" panose="020B0503020204020204" pitchFamily="34" charset="-122"/>
                <a:ea typeface="微软雅黑" panose="020B0503020204020204" pitchFamily="34" charset="-122"/>
              </a:rPr>
              <a:t>部门</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7" name="矩形 6"/>
          <p:cNvSpPr/>
          <p:nvPr/>
        </p:nvSpPr>
        <p:spPr>
          <a:xfrm>
            <a:off x="404728" y="1851670"/>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竞争对手</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404728" y="2139702"/>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知识库</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395536" y="627546"/>
            <a:ext cx="1008112" cy="306705"/>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基础资料</a:t>
            </a:r>
            <a:endParaRPr lang="zh-CN" altLang="en-US" sz="1400" b="1" dirty="0" smtClean="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413920" y="2427734"/>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00" dirty="0">
                <a:solidFill>
                  <a:srgbClr val="000000"/>
                </a:solidFill>
                <a:latin typeface="微软雅黑" panose="020B0503020204020204" pitchFamily="34" charset="-122"/>
                <a:ea typeface="微软雅黑" panose="020B0503020204020204" pitchFamily="34" charset="-122"/>
              </a:rPr>
              <a:t>…</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413112" y="3219822"/>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微信</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413112" y="3507854"/>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钉钉</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413112" y="3795886"/>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rgbClr val="000000"/>
                </a:solidFill>
                <a:latin typeface="微软雅黑" panose="020B0503020204020204" pitchFamily="34" charset="-122"/>
                <a:ea typeface="微软雅黑" panose="020B0503020204020204" pitchFamily="34" charset="-122"/>
              </a:rPr>
              <a:t>企业门户</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422304" y="4083918"/>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独立</a:t>
            </a:r>
            <a:r>
              <a:rPr lang="en-US" altLang="zh-CN" sz="1000" dirty="0">
                <a:solidFill>
                  <a:srgbClr val="000000"/>
                </a:solidFill>
                <a:latin typeface="微软雅黑" panose="020B0503020204020204" pitchFamily="34" charset="-122"/>
                <a:ea typeface="微软雅黑" panose="020B0503020204020204" pitchFamily="34" charset="-122"/>
              </a:rPr>
              <a:t>APP</a:t>
            </a:r>
            <a:endParaRPr lang="en-US" altLang="zh-CN" sz="10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413112" y="2859794"/>
            <a:ext cx="1008112" cy="306705"/>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社交渠道</a:t>
            </a:r>
            <a:endParaRPr lang="zh-CN" altLang="en-US" sz="1400" b="1" dirty="0" smtClean="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422304" y="4371950"/>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邮件、短信</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404728" y="4687388"/>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微信公众号</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1475656" y="555528"/>
            <a:ext cx="2952328" cy="1116124"/>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sp>
        <p:nvSpPr>
          <p:cNvPr id="19" name="TextBox 18"/>
          <p:cNvSpPr txBox="1"/>
          <p:nvPr/>
        </p:nvSpPr>
        <p:spPr>
          <a:xfrm>
            <a:off x="1488181" y="595067"/>
            <a:ext cx="261696" cy="953135"/>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日程管理</a:t>
            </a:r>
            <a:endParaRPr lang="zh-CN" altLang="en-US" sz="1400" b="1" dirty="0" smtClean="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2843808" y="699554"/>
            <a:ext cx="576064" cy="216023"/>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活动</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3635896" y="699554"/>
            <a:ext cx="720080" cy="216023"/>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活动总结</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1907704" y="1171776"/>
            <a:ext cx="720080" cy="211842"/>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工作总结</a:t>
            </a:r>
            <a:endParaRPr lang="zh-CN" altLang="en-US" sz="1000" dirty="0">
              <a:solidFill>
                <a:schemeClr val="bg1"/>
              </a:solidFill>
              <a:latin typeface="微软雅黑" panose="020B0503020204020204" pitchFamily="34" charset="-122"/>
              <a:ea typeface="微软雅黑" panose="020B0503020204020204" pitchFamily="34" charset="-122"/>
            </a:endParaRPr>
          </a:p>
        </p:txBody>
      </p:sp>
      <p:cxnSp>
        <p:nvCxnSpPr>
          <p:cNvPr id="25" name="直接箭头连接符 24"/>
          <p:cNvCxnSpPr>
            <a:stCxn id="4" idx="3"/>
            <a:endCxn id="20" idx="1"/>
          </p:cNvCxnSpPr>
          <p:nvPr/>
        </p:nvCxnSpPr>
        <p:spPr>
          <a:xfrm>
            <a:off x="2627784" y="803733"/>
            <a:ext cx="215741" cy="381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7" name="直接箭头连接符 26"/>
          <p:cNvCxnSpPr>
            <a:stCxn id="20" idx="3"/>
            <a:endCxn id="21" idx="1"/>
          </p:cNvCxnSpPr>
          <p:nvPr/>
        </p:nvCxnSpPr>
        <p:spPr>
          <a:xfrm>
            <a:off x="3419872" y="807554"/>
            <a:ext cx="215741"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1" name="肘形连接符 30"/>
          <p:cNvCxnSpPr>
            <a:stCxn id="21" idx="2"/>
            <a:endCxn id="22" idx="3"/>
          </p:cNvCxnSpPr>
          <p:nvPr/>
        </p:nvCxnSpPr>
        <p:spPr>
          <a:xfrm rot="5400000">
            <a:off x="3130868" y="412909"/>
            <a:ext cx="361950" cy="1367790"/>
          </a:xfrm>
          <a:prstGeom prst="bentConnector2">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3" name="直接箭头连接符 32"/>
          <p:cNvCxnSpPr>
            <a:stCxn id="4" idx="2"/>
            <a:endCxn id="22" idx="0"/>
          </p:cNvCxnSpPr>
          <p:nvPr/>
        </p:nvCxnSpPr>
        <p:spPr>
          <a:xfrm>
            <a:off x="2267744" y="916053"/>
            <a:ext cx="0" cy="25574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4" name="圆角矩形 33"/>
          <p:cNvSpPr/>
          <p:nvPr/>
        </p:nvSpPr>
        <p:spPr>
          <a:xfrm>
            <a:off x="4462848" y="555528"/>
            <a:ext cx="4501640" cy="1116124"/>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sp>
        <p:nvSpPr>
          <p:cNvPr id="35" name="矩形 34"/>
          <p:cNvSpPr/>
          <p:nvPr/>
        </p:nvSpPr>
        <p:spPr>
          <a:xfrm>
            <a:off x="4720528" y="924579"/>
            <a:ext cx="720080" cy="2160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营销计划</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4427984" y="627928"/>
            <a:ext cx="261696" cy="953135"/>
          </a:xfrm>
          <a:prstGeom prst="rect">
            <a:avLst/>
          </a:prstGeom>
          <a:noFill/>
        </p:spPr>
        <p:txBody>
          <a:bodyPr wrap="square" rtlCol="0">
            <a:spAutoFit/>
          </a:bodyPr>
          <a:lstStyle/>
          <a:p>
            <a:pPr lvl="0" algn="l"/>
            <a:r>
              <a:rPr lang="zh-CN" altLang="en-US" sz="1400" b="1" dirty="0" smtClean="0">
                <a:solidFill>
                  <a:schemeClr val="bg1"/>
                </a:solidFill>
                <a:latin typeface="微软雅黑" panose="020B0503020204020204" pitchFamily="34" charset="-122"/>
                <a:ea typeface="微软雅黑" panose="020B0503020204020204" pitchFamily="34" charset="-122"/>
                <a:sym typeface="+mn-ea"/>
              </a:rPr>
              <a:t>市场营销</a:t>
            </a:r>
            <a:endParaRPr lang="zh-CN" altLang="en-US" sz="14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8" name="矩形 37"/>
          <p:cNvSpPr/>
          <p:nvPr/>
        </p:nvSpPr>
        <p:spPr>
          <a:xfrm>
            <a:off x="5776104" y="658505"/>
            <a:ext cx="1008096" cy="2160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确定营销目标</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39" name="矩形 38"/>
          <p:cNvSpPr/>
          <p:nvPr/>
        </p:nvSpPr>
        <p:spPr>
          <a:xfrm>
            <a:off x="5776104" y="1171776"/>
            <a:ext cx="1008112" cy="2160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确定营销渠道</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55" name="矩形 54"/>
          <p:cNvSpPr/>
          <p:nvPr/>
        </p:nvSpPr>
        <p:spPr>
          <a:xfrm>
            <a:off x="5776104" y="915578"/>
            <a:ext cx="1007000" cy="216023"/>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确定营销内容</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61" name="矩形 60"/>
          <p:cNvSpPr/>
          <p:nvPr/>
        </p:nvSpPr>
        <p:spPr>
          <a:xfrm>
            <a:off x="7173392" y="915565"/>
            <a:ext cx="720080" cy="2160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执行营销</a:t>
            </a:r>
            <a:endParaRPr lang="en-US" altLang="zh-CN" sz="1000" dirty="0">
              <a:solidFill>
                <a:srgbClr val="000000"/>
              </a:solidFill>
              <a:latin typeface="微软雅黑" panose="020B0503020204020204" pitchFamily="34" charset="-122"/>
              <a:ea typeface="微软雅黑" panose="020B0503020204020204" pitchFamily="34" charset="-122"/>
            </a:endParaRPr>
          </a:p>
        </p:txBody>
      </p:sp>
      <p:sp>
        <p:nvSpPr>
          <p:cNvPr id="62" name="矩形 61"/>
          <p:cNvSpPr/>
          <p:nvPr/>
        </p:nvSpPr>
        <p:spPr>
          <a:xfrm>
            <a:off x="8148296" y="915589"/>
            <a:ext cx="720080" cy="2160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效果分析</a:t>
            </a:r>
            <a:endParaRPr lang="en-US" altLang="zh-CN" sz="1000" dirty="0">
              <a:solidFill>
                <a:srgbClr val="000000"/>
              </a:solidFill>
              <a:latin typeface="微软雅黑" panose="020B0503020204020204" pitchFamily="34" charset="-122"/>
              <a:ea typeface="微软雅黑" panose="020B0503020204020204" pitchFamily="34" charset="-122"/>
            </a:endParaRPr>
          </a:p>
        </p:txBody>
      </p:sp>
      <p:cxnSp>
        <p:nvCxnSpPr>
          <p:cNvPr id="64" name="直接箭头连接符 63"/>
          <p:cNvCxnSpPr>
            <a:stCxn id="35" idx="3"/>
            <a:endCxn id="55" idx="1"/>
          </p:cNvCxnSpPr>
          <p:nvPr/>
        </p:nvCxnSpPr>
        <p:spPr>
          <a:xfrm flipV="1">
            <a:off x="5440608" y="1023542"/>
            <a:ext cx="335280" cy="904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6" name="直接箭头连接符 65"/>
          <p:cNvCxnSpPr>
            <a:stCxn id="55" idx="3"/>
            <a:endCxn id="61" idx="1"/>
          </p:cNvCxnSpPr>
          <p:nvPr/>
        </p:nvCxnSpPr>
        <p:spPr>
          <a:xfrm flipV="1">
            <a:off x="6783104" y="1023577"/>
            <a:ext cx="390288" cy="1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8" name="直接箭头连接符 67"/>
          <p:cNvCxnSpPr>
            <a:stCxn id="61" idx="3"/>
            <a:endCxn id="62" idx="1"/>
          </p:cNvCxnSpPr>
          <p:nvPr/>
        </p:nvCxnSpPr>
        <p:spPr>
          <a:xfrm>
            <a:off x="7893472" y="1023565"/>
            <a:ext cx="254824" cy="2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4" name="矩形 73"/>
          <p:cNvSpPr/>
          <p:nvPr/>
        </p:nvSpPr>
        <p:spPr>
          <a:xfrm>
            <a:off x="5724128" y="627534"/>
            <a:ext cx="1152128" cy="864096"/>
          </a:xfrm>
          <a:prstGeom prst="rect">
            <a:avLst/>
          </a:prstGeom>
          <a:no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sp>
        <p:nvSpPr>
          <p:cNvPr id="77" name="矩形 76"/>
          <p:cNvSpPr/>
          <p:nvPr/>
        </p:nvSpPr>
        <p:spPr>
          <a:xfrm>
            <a:off x="6876256" y="1419646"/>
            <a:ext cx="720080" cy="2160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线索</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7668344" y="1419646"/>
            <a:ext cx="720080" cy="2160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商机</a:t>
            </a:r>
            <a:endParaRPr lang="zh-CN" altLang="en-US" sz="1000" dirty="0">
              <a:solidFill>
                <a:schemeClr val="bg1"/>
              </a:solidFill>
              <a:latin typeface="微软雅黑" panose="020B0503020204020204" pitchFamily="34" charset="-122"/>
              <a:ea typeface="微软雅黑" panose="020B0503020204020204" pitchFamily="34" charset="-122"/>
            </a:endParaRPr>
          </a:p>
        </p:txBody>
      </p:sp>
      <p:cxnSp>
        <p:nvCxnSpPr>
          <p:cNvPr id="80" name="肘形连接符 79"/>
          <p:cNvCxnSpPr>
            <a:stCxn id="61" idx="2"/>
            <a:endCxn id="77" idx="0"/>
          </p:cNvCxnSpPr>
          <p:nvPr/>
        </p:nvCxnSpPr>
        <p:spPr>
          <a:xfrm rot="5400000">
            <a:off x="7240667" y="1127046"/>
            <a:ext cx="288131" cy="297180"/>
          </a:xfrm>
          <a:prstGeom prst="bentConnector3">
            <a:avLst>
              <a:gd name="adj1" fmla="val 5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2" name="肘形连接符 81"/>
          <p:cNvCxnSpPr>
            <a:stCxn id="61" idx="2"/>
            <a:endCxn id="78" idx="0"/>
          </p:cNvCxnSpPr>
          <p:nvPr/>
        </p:nvCxnSpPr>
        <p:spPr>
          <a:xfrm rot="5400000" flipV="1">
            <a:off x="7636907" y="1027986"/>
            <a:ext cx="288131" cy="495300"/>
          </a:xfrm>
          <a:prstGeom prst="bentConnector3">
            <a:avLst>
              <a:gd name="adj1" fmla="val 5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3" name="圆角矩形 82"/>
          <p:cNvSpPr/>
          <p:nvPr/>
        </p:nvSpPr>
        <p:spPr>
          <a:xfrm>
            <a:off x="1475656" y="1743658"/>
            <a:ext cx="6192688" cy="2160240"/>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sp>
        <p:nvSpPr>
          <p:cNvPr id="84" name="TextBox 83"/>
          <p:cNvSpPr txBox="1"/>
          <p:nvPr/>
        </p:nvSpPr>
        <p:spPr>
          <a:xfrm>
            <a:off x="1519176" y="2067706"/>
            <a:ext cx="261696" cy="1383665"/>
          </a:xfrm>
          <a:prstGeom prst="rect">
            <a:avLst/>
          </a:prstGeom>
          <a:noFill/>
        </p:spPr>
        <p:txBody>
          <a:bodyPr wrap="square" rtlCol="0">
            <a:spAutoFit/>
          </a:bodyPr>
          <a:lstStyle/>
          <a:p>
            <a:pPr lvl="0" algn="l"/>
            <a:r>
              <a:rPr lang="zh-CN" altLang="en-US" sz="1400" b="1" dirty="0" smtClean="0">
                <a:solidFill>
                  <a:schemeClr val="bg1"/>
                </a:solidFill>
                <a:latin typeface="微软雅黑" panose="020B0503020204020204" pitchFamily="34" charset="-122"/>
                <a:ea typeface="微软雅黑" panose="020B0503020204020204" pitchFamily="34" charset="-122"/>
                <a:sym typeface="+mn-ea"/>
              </a:rPr>
              <a:t>销售过程管理</a:t>
            </a:r>
            <a:endParaRPr lang="zh-CN" altLang="en-US" sz="14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85" name="矩形 84"/>
          <p:cNvSpPr/>
          <p:nvPr/>
        </p:nvSpPr>
        <p:spPr>
          <a:xfrm>
            <a:off x="395536" y="1005576"/>
            <a:ext cx="864096" cy="2160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rgbClr val="000000"/>
                </a:solidFill>
                <a:latin typeface="微软雅黑" panose="020B0503020204020204" pitchFamily="34" charset="-122"/>
                <a:ea typeface="微软雅黑" panose="020B0503020204020204" pitchFamily="34" charset="-122"/>
              </a:rPr>
              <a:t>客户</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88" name="矩形 87"/>
          <p:cNvSpPr/>
          <p:nvPr/>
        </p:nvSpPr>
        <p:spPr>
          <a:xfrm>
            <a:off x="1907704" y="1851671"/>
            <a:ext cx="720080" cy="223689"/>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线索</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89" name="矩形 88"/>
          <p:cNvSpPr/>
          <p:nvPr/>
        </p:nvSpPr>
        <p:spPr>
          <a:xfrm>
            <a:off x="1907704" y="2283719"/>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线索分配</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0" name="矩形 89"/>
          <p:cNvSpPr/>
          <p:nvPr/>
        </p:nvSpPr>
        <p:spPr>
          <a:xfrm>
            <a:off x="1907704" y="2715767"/>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线索跟踪</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1" name="矩形 90"/>
          <p:cNvSpPr/>
          <p:nvPr/>
        </p:nvSpPr>
        <p:spPr>
          <a:xfrm>
            <a:off x="1907704" y="3428183"/>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线索转化</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2" name="矩形 91"/>
          <p:cNvSpPr/>
          <p:nvPr/>
        </p:nvSpPr>
        <p:spPr>
          <a:xfrm>
            <a:off x="3527884" y="1851671"/>
            <a:ext cx="720080" cy="223689"/>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潜在客户</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93" name="矩形 92"/>
          <p:cNvSpPr/>
          <p:nvPr/>
        </p:nvSpPr>
        <p:spPr>
          <a:xfrm>
            <a:off x="3527884" y="2283719"/>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客户分配</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4" name="矩形 93"/>
          <p:cNvSpPr/>
          <p:nvPr/>
        </p:nvSpPr>
        <p:spPr>
          <a:xfrm>
            <a:off x="3527884" y="2715767"/>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客户维护</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5" name="矩形 94"/>
          <p:cNvSpPr/>
          <p:nvPr/>
        </p:nvSpPr>
        <p:spPr>
          <a:xfrm>
            <a:off x="3473878" y="3219824"/>
            <a:ext cx="828092"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转交易客户</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6" name="矩形 95"/>
          <p:cNvSpPr/>
          <p:nvPr/>
        </p:nvSpPr>
        <p:spPr>
          <a:xfrm>
            <a:off x="5243804" y="1851671"/>
            <a:ext cx="720080" cy="223689"/>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商机</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97" name="矩形 96"/>
          <p:cNvSpPr/>
          <p:nvPr/>
        </p:nvSpPr>
        <p:spPr>
          <a:xfrm>
            <a:off x="5243804" y="2283719"/>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商机审核</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8" name="矩形 97"/>
          <p:cNvSpPr/>
          <p:nvPr/>
        </p:nvSpPr>
        <p:spPr>
          <a:xfrm>
            <a:off x="5106556" y="2715767"/>
            <a:ext cx="100360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阶段评估推进</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99" name="矩形 98"/>
          <p:cNvSpPr/>
          <p:nvPr/>
        </p:nvSpPr>
        <p:spPr>
          <a:xfrm>
            <a:off x="5190430" y="3219822"/>
            <a:ext cx="835852" cy="23308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输单</a:t>
            </a:r>
            <a:r>
              <a:rPr lang="en-US" altLang="zh-CN" sz="1000" dirty="0">
                <a:solidFill>
                  <a:srgbClr val="000000"/>
                </a:solidFill>
                <a:latin typeface="微软雅黑" panose="020B0503020204020204" pitchFamily="34" charset="-122"/>
                <a:ea typeface="微软雅黑" panose="020B0503020204020204" pitchFamily="34" charset="-122"/>
              </a:rPr>
              <a:t>/</a:t>
            </a:r>
            <a:r>
              <a:rPr lang="zh-CN" altLang="en-US" sz="1000" dirty="0">
                <a:solidFill>
                  <a:srgbClr val="000000"/>
                </a:solidFill>
                <a:latin typeface="微软雅黑" panose="020B0503020204020204" pitchFamily="34" charset="-122"/>
                <a:ea typeface="微软雅黑" panose="020B0503020204020204" pitchFamily="34" charset="-122"/>
              </a:rPr>
              <a:t>赢单</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00" name="矩形 99"/>
          <p:cNvSpPr/>
          <p:nvPr/>
        </p:nvSpPr>
        <p:spPr>
          <a:xfrm>
            <a:off x="6713668" y="1851671"/>
            <a:ext cx="720080" cy="223689"/>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报价</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01" name="矩形 100"/>
          <p:cNvSpPr/>
          <p:nvPr/>
        </p:nvSpPr>
        <p:spPr>
          <a:xfrm>
            <a:off x="6713668" y="2283719"/>
            <a:ext cx="720080" cy="223689"/>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合同</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02" name="矩形 101"/>
          <p:cNvSpPr/>
          <p:nvPr/>
        </p:nvSpPr>
        <p:spPr>
          <a:xfrm>
            <a:off x="6713668" y="2715767"/>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合同执行</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03" name="矩形 102"/>
          <p:cNvSpPr/>
          <p:nvPr/>
        </p:nvSpPr>
        <p:spPr>
          <a:xfrm>
            <a:off x="6713668" y="3219824"/>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合同变更</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04" name="圆角矩形 103"/>
          <p:cNvSpPr/>
          <p:nvPr/>
        </p:nvSpPr>
        <p:spPr>
          <a:xfrm>
            <a:off x="1488288" y="3965077"/>
            <a:ext cx="6180056" cy="1054946"/>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cxnSp>
        <p:nvCxnSpPr>
          <p:cNvPr id="106" name="直接箭头连接符 105"/>
          <p:cNvCxnSpPr>
            <a:stCxn id="88" idx="2"/>
            <a:endCxn id="89" idx="0"/>
          </p:cNvCxnSpPr>
          <p:nvPr/>
        </p:nvCxnSpPr>
        <p:spPr>
          <a:xfrm>
            <a:off x="2267744" y="2075360"/>
            <a:ext cx="0" cy="20812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8" name="直接箭头连接符 107"/>
          <p:cNvCxnSpPr>
            <a:stCxn id="89" idx="2"/>
            <a:endCxn id="90" idx="0"/>
          </p:cNvCxnSpPr>
          <p:nvPr/>
        </p:nvCxnSpPr>
        <p:spPr>
          <a:xfrm>
            <a:off x="2267744" y="2507408"/>
            <a:ext cx="0" cy="20835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0" name="直接箭头连接符 109"/>
          <p:cNvCxnSpPr>
            <a:stCxn id="90" idx="2"/>
            <a:endCxn id="91" idx="0"/>
          </p:cNvCxnSpPr>
          <p:nvPr/>
        </p:nvCxnSpPr>
        <p:spPr>
          <a:xfrm>
            <a:off x="2267744" y="2939455"/>
            <a:ext cx="0" cy="48872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2" name="肘形连接符 111"/>
          <p:cNvCxnSpPr>
            <a:stCxn id="91" idx="3"/>
            <a:endCxn id="92" idx="1"/>
          </p:cNvCxnSpPr>
          <p:nvPr/>
        </p:nvCxnSpPr>
        <p:spPr>
          <a:xfrm flipV="1">
            <a:off x="2627948" y="1963579"/>
            <a:ext cx="900113" cy="1576388"/>
          </a:xfrm>
          <a:prstGeom prst="bentConnector3">
            <a:avLst>
              <a:gd name="adj1" fmla="val 5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1" name="肘形连接符 120"/>
          <p:cNvCxnSpPr>
            <a:stCxn id="91" idx="3"/>
            <a:endCxn id="96" idx="1"/>
          </p:cNvCxnSpPr>
          <p:nvPr/>
        </p:nvCxnSpPr>
        <p:spPr>
          <a:xfrm flipV="1">
            <a:off x="2627784" y="1963527"/>
            <a:ext cx="2616020" cy="1576511"/>
          </a:xfrm>
          <a:prstGeom prst="bentConnector3">
            <a:avLst>
              <a:gd name="adj1" fmla="val 80759"/>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5" name="直接箭头连接符 124"/>
          <p:cNvCxnSpPr>
            <a:stCxn id="92" idx="2"/>
            <a:endCxn id="93" idx="0"/>
          </p:cNvCxnSpPr>
          <p:nvPr/>
        </p:nvCxnSpPr>
        <p:spPr>
          <a:xfrm>
            <a:off x="3887924" y="2075360"/>
            <a:ext cx="0" cy="20812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7" name="直接箭头连接符 126"/>
          <p:cNvCxnSpPr>
            <a:stCxn id="93" idx="2"/>
            <a:endCxn id="94" idx="0"/>
          </p:cNvCxnSpPr>
          <p:nvPr/>
        </p:nvCxnSpPr>
        <p:spPr>
          <a:xfrm>
            <a:off x="3887924" y="2507408"/>
            <a:ext cx="0" cy="20835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9" name="直接箭头连接符 128"/>
          <p:cNvCxnSpPr>
            <a:stCxn id="94" idx="2"/>
            <a:endCxn id="95" idx="0"/>
          </p:cNvCxnSpPr>
          <p:nvPr/>
        </p:nvCxnSpPr>
        <p:spPr>
          <a:xfrm>
            <a:off x="3887924" y="2939467"/>
            <a:ext cx="0" cy="28036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1" name="直接箭头连接符 130"/>
          <p:cNvCxnSpPr>
            <a:stCxn id="96" idx="2"/>
            <a:endCxn id="97" idx="0"/>
          </p:cNvCxnSpPr>
          <p:nvPr/>
        </p:nvCxnSpPr>
        <p:spPr>
          <a:xfrm>
            <a:off x="5603844" y="2075360"/>
            <a:ext cx="0" cy="20835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3" name="直接箭头连接符 132"/>
          <p:cNvCxnSpPr>
            <a:stCxn id="97" idx="2"/>
            <a:endCxn id="98" idx="0"/>
          </p:cNvCxnSpPr>
          <p:nvPr/>
        </p:nvCxnSpPr>
        <p:spPr>
          <a:xfrm>
            <a:off x="5603844" y="2507408"/>
            <a:ext cx="4512" cy="20835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6" name="直接箭头连接符 135"/>
          <p:cNvCxnSpPr>
            <a:stCxn id="98" idx="2"/>
            <a:endCxn id="99" idx="0"/>
          </p:cNvCxnSpPr>
          <p:nvPr/>
        </p:nvCxnSpPr>
        <p:spPr>
          <a:xfrm>
            <a:off x="5608356" y="2939467"/>
            <a:ext cx="0" cy="28036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8" name="直接箭头连接符 137"/>
          <p:cNvCxnSpPr>
            <a:stCxn id="100" idx="2"/>
            <a:endCxn id="101" idx="0"/>
          </p:cNvCxnSpPr>
          <p:nvPr/>
        </p:nvCxnSpPr>
        <p:spPr>
          <a:xfrm>
            <a:off x="7073708" y="2075360"/>
            <a:ext cx="0" cy="20835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0" name="直接箭头连接符 139"/>
          <p:cNvCxnSpPr>
            <a:stCxn id="101" idx="2"/>
            <a:endCxn id="102" idx="0"/>
          </p:cNvCxnSpPr>
          <p:nvPr/>
        </p:nvCxnSpPr>
        <p:spPr>
          <a:xfrm>
            <a:off x="7073708" y="2507408"/>
            <a:ext cx="0" cy="20835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2" name="直接箭头连接符 141"/>
          <p:cNvCxnSpPr>
            <a:stCxn id="102" idx="2"/>
            <a:endCxn id="103" idx="0"/>
          </p:cNvCxnSpPr>
          <p:nvPr/>
        </p:nvCxnSpPr>
        <p:spPr>
          <a:xfrm>
            <a:off x="7073708" y="2939467"/>
            <a:ext cx="0" cy="28036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44" name="矩形 143"/>
          <p:cNvSpPr/>
          <p:nvPr/>
        </p:nvSpPr>
        <p:spPr>
          <a:xfrm>
            <a:off x="5190430" y="3635376"/>
            <a:ext cx="835852" cy="23308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总结关闭</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46" name="矩形 145"/>
          <p:cNvSpPr/>
          <p:nvPr/>
        </p:nvSpPr>
        <p:spPr>
          <a:xfrm>
            <a:off x="6716160" y="3651871"/>
            <a:ext cx="720080" cy="22368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关闭</a:t>
            </a:r>
            <a:endParaRPr lang="zh-CN" altLang="en-US" sz="1000" dirty="0">
              <a:solidFill>
                <a:srgbClr val="000000"/>
              </a:solidFill>
              <a:latin typeface="微软雅黑" panose="020B0503020204020204" pitchFamily="34" charset="-122"/>
              <a:ea typeface="微软雅黑" panose="020B0503020204020204" pitchFamily="34" charset="-122"/>
            </a:endParaRPr>
          </a:p>
        </p:txBody>
      </p:sp>
      <p:cxnSp>
        <p:nvCxnSpPr>
          <p:cNvPr id="148" name="直接箭头连接符 147"/>
          <p:cNvCxnSpPr>
            <a:stCxn id="99" idx="2"/>
            <a:endCxn id="144" idx="0"/>
          </p:cNvCxnSpPr>
          <p:nvPr/>
        </p:nvCxnSpPr>
        <p:spPr>
          <a:xfrm>
            <a:off x="5608356" y="3452902"/>
            <a:ext cx="0" cy="18247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接箭头连接符 149"/>
          <p:cNvCxnSpPr>
            <a:stCxn id="103" idx="2"/>
            <a:endCxn id="146" idx="0"/>
          </p:cNvCxnSpPr>
          <p:nvPr/>
        </p:nvCxnSpPr>
        <p:spPr>
          <a:xfrm>
            <a:off x="7073708" y="3443513"/>
            <a:ext cx="2492" cy="20835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2" name="矩形 151"/>
          <p:cNvSpPr/>
          <p:nvPr/>
        </p:nvSpPr>
        <p:spPr>
          <a:xfrm>
            <a:off x="4044922" y="3646140"/>
            <a:ext cx="835852"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联系人</a:t>
            </a:r>
            <a:endParaRPr lang="zh-CN" altLang="en-US" sz="1000" dirty="0">
              <a:solidFill>
                <a:schemeClr val="bg1"/>
              </a:solidFill>
              <a:latin typeface="微软雅黑" panose="020B0503020204020204" pitchFamily="34" charset="-122"/>
              <a:ea typeface="微软雅黑" panose="020B0503020204020204" pitchFamily="34" charset="-122"/>
            </a:endParaRPr>
          </a:p>
        </p:txBody>
      </p:sp>
      <p:cxnSp>
        <p:nvCxnSpPr>
          <p:cNvPr id="156" name="肘形连接符 155"/>
          <p:cNvCxnSpPr>
            <a:stCxn id="91" idx="3"/>
            <a:endCxn id="152" idx="1"/>
          </p:cNvCxnSpPr>
          <p:nvPr/>
        </p:nvCxnSpPr>
        <p:spPr>
          <a:xfrm>
            <a:off x="2627784" y="3540026"/>
            <a:ext cx="1417138" cy="222654"/>
          </a:xfrm>
          <a:prstGeom prst="bentConnector3">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8" name="肘形连接符 157"/>
          <p:cNvCxnSpPr>
            <a:stCxn id="98" idx="3"/>
            <a:endCxn id="100" idx="1"/>
          </p:cNvCxnSpPr>
          <p:nvPr/>
        </p:nvCxnSpPr>
        <p:spPr>
          <a:xfrm flipV="1">
            <a:off x="6110156" y="1963515"/>
            <a:ext cx="603512" cy="864096"/>
          </a:xfrm>
          <a:prstGeom prst="bentConnector3">
            <a:avLst>
              <a:gd name="adj1" fmla="val 30303"/>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60" name="肘形连接符 159"/>
          <p:cNvCxnSpPr>
            <a:stCxn id="99" idx="3"/>
            <a:endCxn id="101" idx="1"/>
          </p:cNvCxnSpPr>
          <p:nvPr/>
        </p:nvCxnSpPr>
        <p:spPr>
          <a:xfrm flipV="1">
            <a:off x="6026282" y="2395575"/>
            <a:ext cx="687386" cy="940799"/>
          </a:xfrm>
          <a:prstGeom prst="bentConnector3">
            <a:avLst>
              <a:gd name="adj1" fmla="val 5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4" name="圆角矩形 163"/>
          <p:cNvSpPr/>
          <p:nvPr/>
        </p:nvSpPr>
        <p:spPr>
          <a:xfrm>
            <a:off x="7758108" y="1732830"/>
            <a:ext cx="1206380" cy="3287194"/>
          </a:xfrm>
          <a:prstGeom prst="round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sp>
        <p:nvSpPr>
          <p:cNvPr id="166" name="矩形 165"/>
          <p:cNvSpPr/>
          <p:nvPr/>
        </p:nvSpPr>
        <p:spPr>
          <a:xfrm>
            <a:off x="1963728" y="4083918"/>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客户反馈</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67" name="矩形 166"/>
          <p:cNvSpPr/>
          <p:nvPr/>
        </p:nvSpPr>
        <p:spPr>
          <a:xfrm>
            <a:off x="3203928" y="4083918"/>
            <a:ext cx="720000" cy="23308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派工</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68" name="矩形 167"/>
          <p:cNvSpPr/>
          <p:nvPr/>
        </p:nvSpPr>
        <p:spPr>
          <a:xfrm>
            <a:off x="4428064" y="4083918"/>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服务工单</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69" name="矩形 168"/>
          <p:cNvSpPr/>
          <p:nvPr/>
        </p:nvSpPr>
        <p:spPr>
          <a:xfrm>
            <a:off x="5692230" y="4083918"/>
            <a:ext cx="720000" cy="23308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处理</a:t>
            </a:r>
            <a:endParaRPr lang="zh-CN" altLang="en-US" sz="1000" dirty="0">
              <a:solidFill>
                <a:srgbClr val="000000"/>
              </a:solidFill>
              <a:latin typeface="微软雅黑" panose="020B0503020204020204" pitchFamily="34" charset="-122"/>
              <a:ea typeface="微软雅黑" panose="020B0503020204020204" pitchFamily="34" charset="-122"/>
            </a:endParaRPr>
          </a:p>
        </p:txBody>
      </p:sp>
      <p:cxnSp>
        <p:nvCxnSpPr>
          <p:cNvPr id="171" name="直接箭头连接符 170"/>
          <p:cNvCxnSpPr>
            <a:stCxn id="166" idx="3"/>
            <a:endCxn id="167" idx="1"/>
          </p:cNvCxnSpPr>
          <p:nvPr/>
        </p:nvCxnSpPr>
        <p:spPr>
          <a:xfrm>
            <a:off x="2683728" y="4200458"/>
            <a:ext cx="5202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3" name="直接箭头连接符 172"/>
          <p:cNvCxnSpPr>
            <a:stCxn id="167" idx="3"/>
            <a:endCxn id="168" idx="1"/>
          </p:cNvCxnSpPr>
          <p:nvPr/>
        </p:nvCxnSpPr>
        <p:spPr>
          <a:xfrm>
            <a:off x="3923928" y="4200458"/>
            <a:ext cx="504136"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5" name="直接箭头连接符 174"/>
          <p:cNvCxnSpPr>
            <a:stCxn id="168" idx="3"/>
            <a:endCxn id="169" idx="1"/>
          </p:cNvCxnSpPr>
          <p:nvPr/>
        </p:nvCxnSpPr>
        <p:spPr>
          <a:xfrm>
            <a:off x="5148064" y="4200458"/>
            <a:ext cx="544166"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7" name="矩形 176"/>
          <p:cNvSpPr/>
          <p:nvPr/>
        </p:nvSpPr>
        <p:spPr>
          <a:xfrm>
            <a:off x="1979792" y="4638219"/>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产品档案</a:t>
            </a:r>
            <a:endParaRPr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79" name="矩形 178"/>
          <p:cNvSpPr/>
          <p:nvPr/>
        </p:nvSpPr>
        <p:spPr>
          <a:xfrm>
            <a:off x="5706807" y="4638219"/>
            <a:ext cx="720000" cy="23308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处理完成</a:t>
            </a:r>
            <a:endParaRPr lang="zh-CN" altLang="en-US" sz="1000" dirty="0">
              <a:solidFill>
                <a:srgbClr val="000000"/>
              </a:solidFill>
              <a:latin typeface="微软雅黑" panose="020B0503020204020204" pitchFamily="34" charset="-122"/>
              <a:ea typeface="微软雅黑" panose="020B0503020204020204" pitchFamily="34" charset="-122"/>
            </a:endParaRPr>
          </a:p>
        </p:txBody>
      </p:sp>
      <p:cxnSp>
        <p:nvCxnSpPr>
          <p:cNvPr id="181" name="直接箭头连接符 180"/>
          <p:cNvCxnSpPr>
            <a:stCxn id="169" idx="2"/>
            <a:endCxn id="179" idx="0"/>
          </p:cNvCxnSpPr>
          <p:nvPr/>
        </p:nvCxnSpPr>
        <p:spPr>
          <a:xfrm>
            <a:off x="6052248" y="4317000"/>
            <a:ext cx="14577" cy="32122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4" name="矩形 183"/>
          <p:cNvSpPr/>
          <p:nvPr/>
        </p:nvSpPr>
        <p:spPr>
          <a:xfrm>
            <a:off x="6671684" y="4075392"/>
            <a:ext cx="720000" cy="23308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配件处理</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85" name="矩形 184"/>
          <p:cNvSpPr/>
          <p:nvPr/>
        </p:nvSpPr>
        <p:spPr>
          <a:xfrm>
            <a:off x="6671684" y="4363422"/>
            <a:ext cx="720000" cy="23308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费用</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86" name="矩形 185"/>
          <p:cNvSpPr/>
          <p:nvPr/>
        </p:nvSpPr>
        <p:spPr>
          <a:xfrm>
            <a:off x="6664864" y="4638219"/>
            <a:ext cx="720000" cy="23308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rgbClr val="000000"/>
                </a:solidFill>
                <a:latin typeface="微软雅黑" panose="020B0503020204020204" pitchFamily="34" charset="-122"/>
                <a:ea typeface="微软雅黑" panose="020B0503020204020204" pitchFamily="34" charset="-122"/>
              </a:rPr>
              <a:t>收入</a:t>
            </a:r>
            <a:endParaRPr lang="zh-CN" altLang="en-US" sz="1000" dirty="0">
              <a:solidFill>
                <a:srgbClr val="000000"/>
              </a:solidFill>
              <a:latin typeface="微软雅黑" panose="020B0503020204020204" pitchFamily="34" charset="-122"/>
              <a:ea typeface="微软雅黑" panose="020B0503020204020204" pitchFamily="34" charset="-122"/>
            </a:endParaRPr>
          </a:p>
        </p:txBody>
      </p:sp>
      <p:sp>
        <p:nvSpPr>
          <p:cNvPr id="189" name="矩形 188"/>
          <p:cNvSpPr/>
          <p:nvPr/>
        </p:nvSpPr>
        <p:spPr>
          <a:xfrm>
            <a:off x="8028424" y="2122647"/>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销售订单</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90" name="TextBox 189"/>
          <p:cNvSpPr txBox="1"/>
          <p:nvPr/>
        </p:nvSpPr>
        <p:spPr>
          <a:xfrm>
            <a:off x="1527216" y="4015507"/>
            <a:ext cx="261696" cy="953135"/>
          </a:xfrm>
          <a:prstGeom prst="rect">
            <a:avLst/>
          </a:prstGeom>
          <a:noFill/>
        </p:spPr>
        <p:txBody>
          <a:bodyPr wrap="square" rtlCol="0">
            <a:spAutoFit/>
          </a:bodyPr>
          <a:lstStyle/>
          <a:p>
            <a:pPr lvl="0" algn="l"/>
            <a:r>
              <a:rPr lang="zh-CN" altLang="en-US" sz="1400" b="1" dirty="0" smtClean="0">
                <a:solidFill>
                  <a:schemeClr val="bg1"/>
                </a:solidFill>
                <a:latin typeface="微软雅黑" panose="020B0503020204020204" pitchFamily="34" charset="-122"/>
                <a:ea typeface="微软雅黑" panose="020B0503020204020204" pitchFamily="34" charset="-122"/>
                <a:sym typeface="+mn-ea"/>
              </a:rPr>
              <a:t>服务管理</a:t>
            </a:r>
            <a:endParaRPr lang="zh-CN" altLang="en-US" sz="14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91" name="TextBox 190"/>
          <p:cNvSpPr txBox="1"/>
          <p:nvPr/>
        </p:nvSpPr>
        <p:spPr>
          <a:xfrm>
            <a:off x="8102432" y="1786269"/>
            <a:ext cx="948576" cy="306705"/>
          </a:xfrm>
          <a:prstGeom prst="rect">
            <a:avLst/>
          </a:prstGeom>
          <a:noFill/>
        </p:spPr>
        <p:txBody>
          <a:bodyPr wrap="square" rtlCol="0">
            <a:spAutoFit/>
          </a:bodyPr>
          <a:lstStyle/>
          <a:p>
            <a:pPr lvl="0" algn="l"/>
            <a:r>
              <a:rPr lang="zh-CN" altLang="en-US" sz="1400" b="1" dirty="0" smtClean="0">
                <a:solidFill>
                  <a:schemeClr val="bg1"/>
                </a:solidFill>
                <a:latin typeface="微软雅黑" panose="020B0503020204020204" pitchFamily="34" charset="-122"/>
                <a:ea typeface="微软雅黑" panose="020B0503020204020204" pitchFamily="34" charset="-122"/>
                <a:sym typeface="+mn-ea"/>
              </a:rPr>
              <a:t>星辰</a:t>
            </a:r>
            <a:endParaRPr lang="zh-CN" altLang="en-US" sz="14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92" name="矩形 191"/>
          <p:cNvSpPr/>
          <p:nvPr/>
        </p:nvSpPr>
        <p:spPr>
          <a:xfrm>
            <a:off x="8001298" y="2535746"/>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销售出库</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93" name="矩形 192"/>
          <p:cNvSpPr/>
          <p:nvPr/>
        </p:nvSpPr>
        <p:spPr>
          <a:xfrm>
            <a:off x="8001298" y="2950740"/>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费用申请</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94" name="矩形 193"/>
          <p:cNvSpPr/>
          <p:nvPr/>
        </p:nvSpPr>
        <p:spPr>
          <a:xfrm>
            <a:off x="8028424" y="3390378"/>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返利管理</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95" name="矩形 194"/>
          <p:cNvSpPr/>
          <p:nvPr/>
        </p:nvSpPr>
        <p:spPr>
          <a:xfrm>
            <a:off x="8028424" y="3848538"/>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项目管理</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96" name="矩形 195"/>
          <p:cNvSpPr/>
          <p:nvPr/>
        </p:nvSpPr>
        <p:spPr>
          <a:xfrm>
            <a:off x="8028333" y="4670421"/>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00" dirty="0">
                <a:solidFill>
                  <a:schemeClr val="bg1"/>
                </a:solidFill>
                <a:latin typeface="微软雅黑" panose="020B0503020204020204" pitchFamily="34" charset="-122"/>
                <a:ea typeface="微软雅黑" panose="020B0503020204020204" pitchFamily="34" charset="-122"/>
              </a:rPr>
              <a: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197" name="左右箭头 196"/>
          <p:cNvSpPr/>
          <p:nvPr/>
        </p:nvSpPr>
        <p:spPr>
          <a:xfrm>
            <a:off x="7455826" y="2755604"/>
            <a:ext cx="565058" cy="208359"/>
          </a:xfrm>
          <a:prstGeom prst="leftRightArrow">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sp>
        <p:nvSpPr>
          <p:cNvPr id="198" name="左右箭头 197"/>
          <p:cNvSpPr/>
          <p:nvPr/>
        </p:nvSpPr>
        <p:spPr>
          <a:xfrm>
            <a:off x="7432784" y="4339880"/>
            <a:ext cx="565058" cy="208359"/>
          </a:xfrm>
          <a:prstGeom prst="leftRightArrow">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900">
              <a:solidFill>
                <a:srgbClr val="FFFFFF"/>
              </a:solidFill>
            </a:endParaRPr>
          </a:p>
        </p:txBody>
      </p:sp>
      <p:sp>
        <p:nvSpPr>
          <p:cNvPr id="199" name="Rectangle 2"/>
          <p:cNvSpPr>
            <a:spLocks noChangeArrowheads="1"/>
          </p:cNvSpPr>
          <p:nvPr/>
        </p:nvSpPr>
        <p:spPr bwMode="auto">
          <a:xfrm>
            <a:off x="1204120" y="71530"/>
            <a:ext cx="6697662" cy="459581"/>
          </a:xfrm>
          <a:prstGeom prst="rect">
            <a:avLst/>
          </a:prstGeom>
        </p:spPr>
        <p:txBody>
          <a:bodyPr vert="horz" wrap="square" lIns="68566" tIns="34288" rIns="68566" bIns="34288" numCol="1" rtlCol="0" anchor="ctr" anchorCtr="0" compatLnSpc="0">
            <a:normAutofit/>
          </a:bodyPr>
          <a:lstStyle/>
          <a:p>
            <a:pPr lvl="0" algn="ctr">
              <a:lnSpc>
                <a:spcPct val="90000"/>
              </a:lnSpc>
            </a:pPr>
            <a:r>
              <a:rPr lang="zh-CN" altLang="en-US" sz="1500" dirty="0" smtClean="0">
                <a:solidFill>
                  <a:schemeClr val="bg1"/>
                </a:solidFill>
                <a:latin typeface="微软雅黑" panose="020B0503020204020204" pitchFamily="34" charset="-122"/>
                <a:ea typeface="微软雅黑" panose="020B0503020204020204" pitchFamily="34" charset="-122"/>
                <a:cs typeface="+mj-cs"/>
                <a:sym typeface="+mn-ea"/>
              </a:rPr>
              <a:t>星辰</a:t>
            </a:r>
            <a:r>
              <a:rPr lang="en-US" altLang="zh-CN" sz="1500" dirty="0" smtClean="0">
                <a:solidFill>
                  <a:schemeClr val="bg1"/>
                </a:solidFill>
                <a:latin typeface="微软雅黑" panose="020B0503020204020204" pitchFamily="34" charset="-122"/>
                <a:ea typeface="微软雅黑" panose="020B0503020204020204" pitchFamily="34" charset="-122"/>
                <a:cs typeface="+mj-cs"/>
                <a:sym typeface="+mn-ea"/>
              </a:rPr>
              <a:t>CRM</a:t>
            </a:r>
            <a:r>
              <a:rPr lang="zh-CN" altLang="en-US" sz="1500" dirty="0" smtClean="0">
                <a:solidFill>
                  <a:schemeClr val="bg1"/>
                </a:solidFill>
                <a:latin typeface="微软雅黑" panose="020B0503020204020204" pitchFamily="34" charset="-122"/>
                <a:ea typeface="微软雅黑" panose="020B0503020204020204" pitchFamily="34" charset="-122"/>
                <a:cs typeface="+mj-cs"/>
                <a:sym typeface="+mn-ea"/>
              </a:rPr>
              <a:t>业务框架</a:t>
            </a:r>
            <a:endParaRPr lang="zh-CN" altLang="en-US" sz="1500" dirty="0" smtClean="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23" name="矩形 22"/>
          <p:cNvSpPr/>
          <p:nvPr/>
        </p:nvSpPr>
        <p:spPr>
          <a:xfrm>
            <a:off x="8029059" y="4299388"/>
            <a:ext cx="720000" cy="2330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p>
            <a:pPr algn="ctr"/>
            <a:r>
              <a:rPr lang="zh-CN" altLang="en-US" sz="1000" dirty="0">
                <a:solidFill>
                  <a:schemeClr val="bg1"/>
                </a:solidFill>
                <a:latin typeface="微软雅黑" panose="020B0503020204020204" pitchFamily="34" charset="-122"/>
                <a:ea typeface="微软雅黑" panose="020B0503020204020204" pitchFamily="34" charset="-122"/>
              </a:rPr>
              <a:t>生产制造</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smtClean="0"/>
              <a:t>微营销</a:t>
            </a:r>
            <a:r>
              <a:rPr lang="en-US" altLang="zh-CN" dirty="0" smtClean="0"/>
              <a:t>-</a:t>
            </a:r>
            <a:r>
              <a:rPr lang="zh-CN" altLang="en-US" dirty="0" smtClean="0"/>
              <a:t>助你成为营销达人</a:t>
            </a:r>
            <a:endParaRPr lang="zh-CN" altLang="en-US" sz="2800" dirty="0"/>
          </a:p>
        </p:txBody>
      </p:sp>
      <p:pic>
        <p:nvPicPr>
          <p:cNvPr id="4" name="Picture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7544" y="2039586"/>
            <a:ext cx="775672" cy="50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26599" y="1823936"/>
            <a:ext cx="936104" cy="79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3872" y="2507144"/>
            <a:ext cx="870294"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营销人员</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7054543" y="2579152"/>
            <a:ext cx="870294"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目标客户</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8" name="直接箭头连接符 7"/>
          <p:cNvCxnSpPr/>
          <p:nvPr/>
        </p:nvCxnSpPr>
        <p:spPr>
          <a:xfrm>
            <a:off x="2568302" y="2323850"/>
            <a:ext cx="5040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接箭头连接符 8"/>
          <p:cNvCxnSpPr>
            <a:stCxn id="43" idx="3"/>
            <a:endCxn id="35" idx="1"/>
          </p:cNvCxnSpPr>
          <p:nvPr/>
        </p:nvCxnSpPr>
        <p:spPr>
          <a:xfrm flipV="1">
            <a:off x="3945597" y="2323099"/>
            <a:ext cx="674600" cy="7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17338" y="2014121"/>
            <a:ext cx="532998"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发布</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11" name="直接箭头连接符 10"/>
          <p:cNvCxnSpPr/>
          <p:nvPr/>
        </p:nvCxnSpPr>
        <p:spPr>
          <a:xfrm>
            <a:off x="6306519" y="2323850"/>
            <a:ext cx="72008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78528" y="2014121"/>
            <a:ext cx="532998"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推送</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13" name="肘形连接符 12"/>
          <p:cNvCxnSpPr>
            <a:stCxn id="5" idx="0"/>
            <a:endCxn id="35" idx="0"/>
          </p:cNvCxnSpPr>
          <p:nvPr/>
        </p:nvCxnSpPr>
        <p:spPr>
          <a:xfrm rot="16200000" flipH="1" flipV="1">
            <a:off x="6383847" y="887822"/>
            <a:ext cx="174691" cy="2046917"/>
          </a:xfrm>
          <a:prstGeom prst="bentConnector3">
            <a:avLst>
              <a:gd name="adj1" fmla="val -130860"/>
            </a:avLst>
          </a:prstGeom>
          <a:ln>
            <a:prstDash val="lgDashDot"/>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650560" y="1294041"/>
            <a:ext cx="532998"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关注</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1344166" y="2345001"/>
            <a:ext cx="360040"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①</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2640310" y="2345001"/>
            <a:ext cx="360040"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②</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4146280" y="2330030"/>
            <a:ext cx="360040"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③</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18" name="肘形连接符 17"/>
          <p:cNvCxnSpPr>
            <a:stCxn id="7" idx="2"/>
            <a:endCxn id="35" idx="2"/>
          </p:cNvCxnSpPr>
          <p:nvPr/>
        </p:nvCxnSpPr>
        <p:spPr>
          <a:xfrm rot="5400000" flipH="1">
            <a:off x="6365240" y="1729740"/>
            <a:ext cx="207645" cy="2042795"/>
          </a:xfrm>
          <a:prstGeom prst="bentConnector3">
            <a:avLst>
              <a:gd name="adj1" fmla="val -114679"/>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522542" y="2856152"/>
            <a:ext cx="609615"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参与</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20" name="直接箭头连接符 19"/>
          <p:cNvCxnSpPr/>
          <p:nvPr/>
        </p:nvCxnSpPr>
        <p:spPr>
          <a:xfrm>
            <a:off x="1272158" y="2323850"/>
            <a:ext cx="43204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450536" y="2363128"/>
            <a:ext cx="360040"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④</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6594551" y="3094241"/>
            <a:ext cx="360040"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⑤</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23" name="肘形连接符 22"/>
          <p:cNvCxnSpPr>
            <a:endCxn id="42" idx="3"/>
          </p:cNvCxnSpPr>
          <p:nvPr/>
        </p:nvCxnSpPr>
        <p:spPr>
          <a:xfrm rot="10800000" flipV="1">
            <a:off x="3288286" y="2348505"/>
            <a:ext cx="1468886" cy="810518"/>
          </a:xfrm>
          <a:prstGeom prst="bentConnector3">
            <a:avLst>
              <a:gd name="adj1" fmla="val -579"/>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332182" y="2834086"/>
            <a:ext cx="820296"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信息返回</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577148" y="3169801"/>
            <a:ext cx="360040"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⑥</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2568302" y="1981023"/>
            <a:ext cx="532998"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执行</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1243216" y="2014121"/>
            <a:ext cx="532998"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制定</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8336951" y="2998993"/>
            <a:ext cx="468052" cy="460375"/>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分享</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29" name="肘形连接符 28"/>
          <p:cNvCxnSpPr>
            <a:stCxn id="52" idx="2"/>
            <a:endCxn id="35" idx="2"/>
          </p:cNvCxnSpPr>
          <p:nvPr/>
        </p:nvCxnSpPr>
        <p:spPr>
          <a:xfrm rot="10800000">
            <a:off x="5447735" y="2647571"/>
            <a:ext cx="1318301" cy="1254442"/>
          </a:xfrm>
          <a:prstGeom prst="bentConnector2">
            <a:avLst/>
          </a:prstGeom>
          <a:ln>
            <a:prstDash val="lgDashDot"/>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74028" y="3625014"/>
            <a:ext cx="532998"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关注</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31" name="肘形连接符 30"/>
          <p:cNvCxnSpPr>
            <a:stCxn id="6" idx="2"/>
            <a:endCxn id="42" idx="1"/>
          </p:cNvCxnSpPr>
          <p:nvPr/>
        </p:nvCxnSpPr>
        <p:spPr>
          <a:xfrm rot="5400000" flipV="1">
            <a:off x="1478598" y="2213293"/>
            <a:ext cx="376555" cy="151511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003569" y="2892400"/>
            <a:ext cx="820296"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总结</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1092138" y="3169801"/>
            <a:ext cx="360040" cy="275590"/>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⑺</a:t>
            </a:r>
            <a:endParaRPr lang="zh-CN" altLang="en-US" sz="1200" dirty="0">
              <a:solidFill>
                <a:srgbClr val="000000"/>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4620197" y="1998627"/>
            <a:ext cx="1830338" cy="648944"/>
            <a:chOff x="5165948" y="1808299"/>
            <a:chExt cx="1830338" cy="648944"/>
          </a:xfrm>
        </p:grpSpPr>
        <p:sp>
          <p:nvSpPr>
            <p:cNvPr id="35" name="矩形 34"/>
            <p:cNvSpPr/>
            <p:nvPr/>
          </p:nvSpPr>
          <p:spPr bwMode="auto">
            <a:xfrm>
              <a:off x="5165948" y="1808299"/>
              <a:ext cx="1655074" cy="648944"/>
            </a:xfrm>
            <a:prstGeom prst="rect">
              <a:avLst/>
            </a:prstGeom>
            <a:solidFill>
              <a:schemeClr val="bg1">
                <a:lumMod val="95000"/>
              </a:schemeClr>
            </a:solidFill>
            <a:ln w="9525">
              <a:solidFill>
                <a:schemeClr val="bg1">
                  <a:lumMod val="65000"/>
                </a:schemeClr>
              </a:solidFill>
              <a:miter lim="800000"/>
            </a:ln>
          </p:spPr>
          <p:txBody>
            <a:bodyPr rtlCol="0" anchor="ctr"/>
            <a:lstStyle/>
            <a:p>
              <a:pPr algn="ctr">
                <a:spcBef>
                  <a:spcPct val="20000"/>
                </a:spcBef>
                <a:buClr>
                  <a:srgbClr val="E1B40C"/>
                </a:buClr>
                <a:buSzPct val="80000"/>
              </a:pPr>
              <a:endParaRPr lang="zh-CN" altLang="en-US" sz="1000" b="1" dirty="0">
                <a:solidFill>
                  <a:srgbClr val="FFFFFF"/>
                </a:solidFill>
                <a:latin typeface="微软雅黑" panose="020B0503020204020204" pitchFamily="34" charset="-122"/>
                <a:ea typeface="微软雅黑" panose="020B0503020204020204" pitchFamily="34" charset="-122"/>
              </a:endParaRPr>
            </a:p>
          </p:txBody>
        </p:sp>
        <p:pic>
          <p:nvPicPr>
            <p:cNvPr id="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3750" y="1974773"/>
              <a:ext cx="440583" cy="33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5584754" y="2006759"/>
              <a:ext cx="530164" cy="292885"/>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微信</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6084168" y="1994271"/>
              <a:ext cx="912118" cy="276999"/>
            </a:xfrm>
            <a:prstGeom prst="rect">
              <a:avLst/>
            </a:prstGeom>
            <a:noFill/>
          </p:spPr>
          <p:txBody>
            <a:bodyPr wrap="square" rtlCol="0">
              <a:spAutoFit/>
            </a:bodyPr>
            <a:lstStyle/>
            <a:p>
              <a:r>
                <a:rPr lang="zh-CN" altLang="en-US" sz="1200" dirty="0" smtClean="0">
                  <a:solidFill>
                    <a:srgbClr val="000000"/>
                  </a:solidFill>
                  <a:latin typeface="微软雅黑" panose="020B0503020204020204" pitchFamily="34" charset="-122"/>
                  <a:ea typeface="微软雅黑" panose="020B0503020204020204" pitchFamily="34" charset="-122"/>
                </a:rPr>
                <a:t>公众平台</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6084168" y="1863249"/>
              <a:ext cx="1" cy="500229"/>
            </a:xfrm>
            <a:prstGeom prst="line">
              <a:avLst/>
            </a:prstGeom>
            <a:ln w="158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sp>
        <p:nvSpPr>
          <p:cNvPr id="41" name="矩形 40"/>
          <p:cNvSpPr/>
          <p:nvPr/>
        </p:nvSpPr>
        <p:spPr bwMode="auto">
          <a:xfrm>
            <a:off x="1704302" y="2082166"/>
            <a:ext cx="864000" cy="504000"/>
          </a:xfrm>
          <a:prstGeom prst="rect">
            <a:avLst/>
          </a:prstGeom>
          <a:solidFill>
            <a:srgbClr val="00B9EF"/>
          </a:solidFill>
          <a:ln w="9525">
            <a:noFill/>
            <a:miter lim="800000"/>
          </a:ln>
        </p:spPr>
        <p:txBody>
          <a:bodyPr rtlCol="0" anchor="ctr"/>
          <a:lstStyle/>
          <a:p>
            <a:pPr algn="ctr">
              <a:spcBef>
                <a:spcPct val="20000"/>
              </a:spcBef>
              <a:buClr>
                <a:srgbClr val="E1B40C"/>
              </a:buClr>
              <a:buSzPct val="80000"/>
            </a:pPr>
            <a:r>
              <a:rPr lang="zh-CN" altLang="en-US" sz="1200" b="1" dirty="0" smtClean="0">
                <a:solidFill>
                  <a:srgbClr val="FFFFFF"/>
                </a:solidFill>
                <a:latin typeface="微软雅黑" panose="020B0503020204020204" pitchFamily="34" charset="-122"/>
                <a:ea typeface="微软雅黑" panose="020B0503020204020204" pitchFamily="34" charset="-122"/>
              </a:rPr>
              <a:t>营销计划</a:t>
            </a:r>
            <a:endParaRPr lang="zh-CN" altLang="en-US" sz="1200" b="1" dirty="0">
              <a:solidFill>
                <a:srgbClr val="FFFFFF"/>
              </a:solidFill>
              <a:latin typeface="微软雅黑" panose="020B0503020204020204" pitchFamily="34" charset="-122"/>
              <a:ea typeface="微软雅黑" panose="020B0503020204020204" pitchFamily="34" charset="-122"/>
            </a:endParaRPr>
          </a:p>
        </p:txBody>
      </p:sp>
      <p:sp>
        <p:nvSpPr>
          <p:cNvPr id="42" name="矩形 41"/>
          <p:cNvSpPr/>
          <p:nvPr/>
        </p:nvSpPr>
        <p:spPr bwMode="auto">
          <a:xfrm>
            <a:off x="2424286" y="2907023"/>
            <a:ext cx="864000" cy="504000"/>
          </a:xfrm>
          <a:prstGeom prst="rect">
            <a:avLst/>
          </a:prstGeom>
          <a:solidFill>
            <a:srgbClr val="00B9EF"/>
          </a:solidFill>
          <a:ln w="9525">
            <a:noFill/>
            <a:miter lim="800000"/>
          </a:ln>
        </p:spPr>
        <p:txBody>
          <a:bodyPr rtlCol="0" anchor="ctr"/>
          <a:lstStyle/>
          <a:p>
            <a:pPr algn="ctr">
              <a:spcBef>
                <a:spcPct val="20000"/>
              </a:spcBef>
              <a:buClr>
                <a:srgbClr val="E1B40C"/>
              </a:buClr>
              <a:buSzPct val="80000"/>
            </a:pPr>
            <a:r>
              <a:rPr lang="zh-CN" altLang="en-US" sz="1200" b="1" dirty="0" smtClean="0">
                <a:solidFill>
                  <a:srgbClr val="FFFFFF"/>
                </a:solidFill>
                <a:latin typeface="微软雅黑" panose="020B0503020204020204" pitchFamily="34" charset="-122"/>
                <a:ea typeface="微软雅黑" panose="020B0503020204020204" pitchFamily="34" charset="-122"/>
              </a:rPr>
              <a:t>效果分析</a:t>
            </a:r>
            <a:endParaRPr lang="zh-CN" altLang="en-US" sz="1200" b="1" dirty="0">
              <a:solidFill>
                <a:srgbClr val="FFFFFF"/>
              </a:solidFill>
              <a:latin typeface="微软雅黑" panose="020B0503020204020204" pitchFamily="34" charset="-122"/>
              <a:ea typeface="微软雅黑" panose="020B0503020204020204" pitchFamily="34" charset="-122"/>
            </a:endParaRPr>
          </a:p>
        </p:txBody>
      </p:sp>
      <p:sp>
        <p:nvSpPr>
          <p:cNvPr id="43" name="矩形 42"/>
          <p:cNvSpPr/>
          <p:nvPr/>
        </p:nvSpPr>
        <p:spPr bwMode="auto">
          <a:xfrm>
            <a:off x="3081597" y="2071851"/>
            <a:ext cx="864000" cy="504000"/>
          </a:xfrm>
          <a:prstGeom prst="rect">
            <a:avLst/>
          </a:prstGeom>
          <a:solidFill>
            <a:srgbClr val="00B9EF"/>
          </a:solidFill>
          <a:ln w="9525">
            <a:noFill/>
            <a:miter lim="800000"/>
          </a:ln>
        </p:spPr>
        <p:txBody>
          <a:bodyPr rtlCol="0" anchor="ctr"/>
          <a:lstStyle/>
          <a:p>
            <a:pPr algn="ctr">
              <a:spcBef>
                <a:spcPct val="20000"/>
              </a:spcBef>
              <a:buClr>
                <a:srgbClr val="E1B40C"/>
              </a:buClr>
              <a:buSzPct val="80000"/>
            </a:pPr>
            <a:r>
              <a:rPr lang="zh-CN" altLang="en-US" sz="1200" b="1" dirty="0" smtClean="0">
                <a:solidFill>
                  <a:srgbClr val="FFFFFF"/>
                </a:solidFill>
                <a:latin typeface="微软雅黑" panose="020B0503020204020204" pitchFamily="34" charset="-122"/>
                <a:ea typeface="微软雅黑" panose="020B0503020204020204" pitchFamily="34" charset="-122"/>
              </a:rPr>
              <a:t>营销活动</a:t>
            </a:r>
            <a:endParaRPr lang="zh-CN" altLang="en-US" sz="1200" b="1" dirty="0">
              <a:solidFill>
                <a:srgbClr val="FFFFFF"/>
              </a:solidFill>
              <a:latin typeface="微软雅黑" panose="020B0503020204020204" pitchFamily="34" charset="-122"/>
              <a:ea typeface="微软雅黑" panose="020B0503020204020204" pitchFamily="34" charset="-122"/>
            </a:endParaRPr>
          </a:p>
        </p:txBody>
      </p:sp>
      <p:sp>
        <p:nvSpPr>
          <p:cNvPr id="44" name="圆角矩形 43"/>
          <p:cNvSpPr/>
          <p:nvPr/>
        </p:nvSpPr>
        <p:spPr bwMode="auto">
          <a:xfrm>
            <a:off x="1704206" y="1393926"/>
            <a:ext cx="864096" cy="647976"/>
          </a:xfrm>
          <a:prstGeom prst="roundRect">
            <a:avLst/>
          </a:prstGeom>
          <a:noFill/>
          <a:ln w="9525">
            <a:noFill/>
            <a:miter lim="800000"/>
          </a:ln>
        </p:spPr>
        <p:txBody>
          <a:bodyPr rtlCol="0" anchor="ctr"/>
          <a:lstStyle/>
          <a:p>
            <a:pPr algn="ctr">
              <a:spcBef>
                <a:spcPct val="20000"/>
              </a:spcBef>
              <a:buClr>
                <a:srgbClr val="E1B40C"/>
              </a:buClr>
              <a:buSzPct val="80000"/>
            </a:pPr>
            <a:r>
              <a:rPr lang="zh-CN" altLang="en-US" sz="800" b="1" dirty="0">
                <a:solidFill>
                  <a:srgbClr val="000000"/>
                </a:solidFill>
                <a:latin typeface="微软雅黑" panose="020B0503020204020204" pitchFamily="34" charset="-122"/>
                <a:ea typeface="微软雅黑" panose="020B0503020204020204" pitchFamily="34" charset="-122"/>
              </a:rPr>
              <a:t>客户</a:t>
            </a:r>
            <a:r>
              <a:rPr lang="zh-CN" altLang="en-US" sz="800" b="1" dirty="0" smtClean="0">
                <a:solidFill>
                  <a:srgbClr val="000000"/>
                </a:solidFill>
                <a:latin typeface="微软雅黑" panose="020B0503020204020204" pitchFamily="34" charset="-122"/>
                <a:ea typeface="微软雅黑" panose="020B0503020204020204" pitchFamily="34" charset="-122"/>
              </a:rPr>
              <a:t>细分</a:t>
            </a:r>
            <a:endParaRPr lang="en-US" altLang="zh-CN" sz="800" b="1" dirty="0" smtClean="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zh-CN" altLang="en-US" sz="800" b="1" dirty="0" smtClean="0">
                <a:solidFill>
                  <a:srgbClr val="000000"/>
                </a:solidFill>
                <a:latin typeface="微软雅黑" panose="020B0503020204020204" pitchFamily="34" charset="-122"/>
                <a:ea typeface="微软雅黑" panose="020B0503020204020204" pitchFamily="34" charset="-122"/>
              </a:rPr>
              <a:t>营销方式</a:t>
            </a:r>
            <a:endParaRPr lang="en-US" altLang="zh-CN" sz="800" b="1" dirty="0" smtClean="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zh-CN" altLang="en-US" sz="800" b="1" dirty="0" smtClean="0">
                <a:solidFill>
                  <a:srgbClr val="000000"/>
                </a:solidFill>
                <a:latin typeface="微软雅黑" panose="020B0503020204020204" pitchFamily="34" charset="-122"/>
                <a:ea typeface="微软雅黑" panose="020B0503020204020204" pitchFamily="34" charset="-122"/>
              </a:rPr>
              <a:t>目标管理</a:t>
            </a:r>
            <a:endParaRPr lang="zh-CN" altLang="en-US" sz="800" b="1" dirty="0">
              <a:solidFill>
                <a:srgbClr val="000000"/>
              </a:solidFill>
              <a:latin typeface="微软雅黑" panose="020B0503020204020204" pitchFamily="34" charset="-122"/>
              <a:ea typeface="微软雅黑" panose="020B0503020204020204" pitchFamily="34" charset="-122"/>
            </a:endParaRPr>
          </a:p>
        </p:txBody>
      </p:sp>
      <p:sp>
        <p:nvSpPr>
          <p:cNvPr id="45" name="圆角矩形 44"/>
          <p:cNvSpPr/>
          <p:nvPr/>
        </p:nvSpPr>
        <p:spPr bwMode="auto">
          <a:xfrm>
            <a:off x="3081597" y="1396242"/>
            <a:ext cx="864096" cy="645660"/>
          </a:xfrm>
          <a:prstGeom prst="roundRect">
            <a:avLst/>
          </a:prstGeom>
          <a:noFill/>
          <a:ln w="9525">
            <a:noFill/>
            <a:miter lim="800000"/>
          </a:ln>
        </p:spPr>
        <p:txBody>
          <a:bodyPr rtlCol="0" anchor="ctr"/>
          <a:lstStyle/>
          <a:p>
            <a:pPr algn="ctr">
              <a:spcBef>
                <a:spcPct val="20000"/>
              </a:spcBef>
              <a:buClr>
                <a:srgbClr val="E1B40C"/>
              </a:buClr>
              <a:buSzPct val="80000"/>
            </a:pPr>
            <a:r>
              <a:rPr lang="zh-CN" altLang="en-US" sz="800" b="1" dirty="0">
                <a:solidFill>
                  <a:srgbClr val="000000"/>
                </a:solidFill>
                <a:latin typeface="微软雅黑" panose="020B0503020204020204" pitchFamily="34" charset="-122"/>
                <a:ea typeface="微软雅黑" panose="020B0503020204020204" pitchFamily="34" charset="-122"/>
              </a:rPr>
              <a:t>市场活动</a:t>
            </a:r>
            <a:endParaRPr lang="en-US" altLang="zh-CN" sz="800" b="1" dirty="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zh-CN" altLang="en-US" sz="800" b="1" dirty="0">
                <a:solidFill>
                  <a:srgbClr val="000000"/>
                </a:solidFill>
                <a:latin typeface="微软雅黑" panose="020B0503020204020204" pitchFamily="34" charset="-122"/>
                <a:ea typeface="微软雅黑" panose="020B0503020204020204" pitchFamily="34" charset="-122"/>
              </a:rPr>
              <a:t>展会</a:t>
            </a:r>
            <a:r>
              <a:rPr lang="en-US" altLang="zh-CN" sz="800" b="1" dirty="0">
                <a:solidFill>
                  <a:srgbClr val="000000"/>
                </a:solidFill>
                <a:latin typeface="微软雅黑" panose="020B0503020204020204" pitchFamily="34" charset="-122"/>
                <a:ea typeface="微软雅黑" panose="020B0503020204020204" pitchFamily="34" charset="-122"/>
              </a:rPr>
              <a:t>/</a:t>
            </a:r>
            <a:r>
              <a:rPr lang="zh-CN" altLang="en-US" sz="800" b="1" dirty="0">
                <a:solidFill>
                  <a:srgbClr val="000000"/>
                </a:solidFill>
                <a:latin typeface="微软雅黑" panose="020B0503020204020204" pitchFamily="34" charset="-122"/>
                <a:ea typeface="微软雅黑" panose="020B0503020204020204" pitchFamily="34" charset="-122"/>
              </a:rPr>
              <a:t>演讲</a:t>
            </a:r>
            <a:endParaRPr lang="en-US" altLang="zh-CN" sz="800" b="1" dirty="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zh-CN" altLang="en-US" sz="800" b="1" dirty="0">
                <a:solidFill>
                  <a:srgbClr val="000000"/>
                </a:solidFill>
                <a:latin typeface="微软雅黑" panose="020B0503020204020204" pitchFamily="34" charset="-122"/>
                <a:ea typeface="微软雅黑" panose="020B0503020204020204" pitchFamily="34" charset="-122"/>
              </a:rPr>
              <a:t>产品推广</a:t>
            </a:r>
            <a:endParaRPr lang="en-US" altLang="zh-CN" sz="800" b="1" dirty="0">
              <a:solidFill>
                <a:srgbClr val="000000"/>
              </a:solidFill>
              <a:latin typeface="微软雅黑" panose="020B0503020204020204" pitchFamily="34" charset="-122"/>
              <a:ea typeface="微软雅黑" panose="020B0503020204020204" pitchFamily="34" charset="-122"/>
            </a:endParaRPr>
          </a:p>
        </p:txBody>
      </p:sp>
      <p:sp>
        <p:nvSpPr>
          <p:cNvPr id="46" name="圆角矩形 45"/>
          <p:cNvSpPr/>
          <p:nvPr/>
        </p:nvSpPr>
        <p:spPr bwMode="auto">
          <a:xfrm>
            <a:off x="2388282" y="3414897"/>
            <a:ext cx="864096" cy="647976"/>
          </a:xfrm>
          <a:prstGeom prst="roundRect">
            <a:avLst/>
          </a:prstGeom>
          <a:noFill/>
          <a:ln w="9525">
            <a:noFill/>
            <a:miter lim="800000"/>
          </a:ln>
        </p:spPr>
        <p:txBody>
          <a:bodyPr rtlCol="0" anchor="ctr"/>
          <a:lstStyle/>
          <a:p>
            <a:pPr algn="ctr">
              <a:spcBef>
                <a:spcPct val="20000"/>
              </a:spcBef>
              <a:buClr>
                <a:srgbClr val="E1B40C"/>
              </a:buClr>
              <a:buSzPct val="80000"/>
            </a:pPr>
            <a:r>
              <a:rPr lang="zh-CN" altLang="en-US" sz="800" b="1" dirty="0" smtClean="0">
                <a:solidFill>
                  <a:srgbClr val="000000"/>
                </a:solidFill>
                <a:latin typeface="微软雅黑" panose="020B0503020204020204" pitchFamily="34" charset="-122"/>
                <a:ea typeface="微软雅黑" panose="020B0503020204020204" pitchFamily="34" charset="-122"/>
              </a:rPr>
              <a:t>潜在商机</a:t>
            </a:r>
            <a:endParaRPr lang="en-US" altLang="zh-CN" sz="800" b="1" dirty="0" smtClean="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zh-CN" altLang="en-US" sz="800" b="1" dirty="0" smtClean="0">
                <a:solidFill>
                  <a:srgbClr val="000000"/>
                </a:solidFill>
                <a:latin typeface="微软雅黑" panose="020B0503020204020204" pitchFamily="34" charset="-122"/>
                <a:ea typeface="微软雅黑" panose="020B0503020204020204" pitchFamily="34" charset="-122"/>
              </a:rPr>
              <a:t>潜在线索</a:t>
            </a:r>
            <a:endParaRPr lang="en-US" altLang="zh-CN" sz="800" b="1" dirty="0" smtClean="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zh-CN" altLang="en-US" sz="800" b="1" dirty="0" smtClean="0">
                <a:solidFill>
                  <a:srgbClr val="000000"/>
                </a:solidFill>
                <a:latin typeface="微软雅黑" panose="020B0503020204020204" pitchFamily="34" charset="-122"/>
                <a:ea typeface="微软雅黑" panose="020B0503020204020204" pitchFamily="34" charset="-122"/>
              </a:rPr>
              <a:t>预期</a:t>
            </a:r>
            <a:r>
              <a:rPr lang="en-US" altLang="zh-CN" sz="800" b="1" dirty="0" smtClean="0">
                <a:solidFill>
                  <a:srgbClr val="000000"/>
                </a:solidFill>
                <a:latin typeface="微软雅黑" panose="020B0503020204020204" pitchFamily="34" charset="-122"/>
                <a:ea typeface="微软雅黑" panose="020B0503020204020204" pitchFamily="34" charset="-122"/>
              </a:rPr>
              <a:t>/</a:t>
            </a:r>
            <a:r>
              <a:rPr lang="zh-CN" altLang="en-US" sz="800" b="1" dirty="0" smtClean="0">
                <a:solidFill>
                  <a:srgbClr val="000000"/>
                </a:solidFill>
                <a:latin typeface="微软雅黑" panose="020B0503020204020204" pitchFamily="34" charset="-122"/>
                <a:ea typeface="微软雅黑" panose="020B0503020204020204" pitchFamily="34" charset="-122"/>
              </a:rPr>
              <a:t>实际</a:t>
            </a:r>
            <a:endParaRPr lang="zh-CN" altLang="en-US" sz="800" b="1" dirty="0">
              <a:solidFill>
                <a:srgbClr val="000000"/>
              </a:solidFill>
              <a:latin typeface="微软雅黑" panose="020B0503020204020204" pitchFamily="34" charset="-122"/>
              <a:ea typeface="微软雅黑" panose="020B0503020204020204" pitchFamily="34" charset="-122"/>
            </a:endParaRPr>
          </a:p>
        </p:txBody>
      </p:sp>
      <p:cxnSp>
        <p:nvCxnSpPr>
          <p:cNvPr id="47" name="肘形连接符 46"/>
          <p:cNvCxnSpPr>
            <a:stCxn id="43" idx="3"/>
            <a:endCxn id="48" idx="1"/>
          </p:cNvCxnSpPr>
          <p:nvPr/>
        </p:nvCxnSpPr>
        <p:spPr>
          <a:xfrm flipV="1">
            <a:off x="3945597" y="1001511"/>
            <a:ext cx="1565292" cy="1322340"/>
          </a:xfrm>
          <a:prstGeom prst="bentConnector3">
            <a:avLst>
              <a:gd name="adj1" fmla="val 4970"/>
            </a:avLst>
          </a:prstGeom>
          <a:ln w="19050">
            <a:prstDash val="dash"/>
            <a:tailEnd type="arrow"/>
          </a:ln>
        </p:spPr>
        <p:style>
          <a:lnRef idx="2">
            <a:schemeClr val="accent1"/>
          </a:lnRef>
          <a:fillRef idx="0">
            <a:schemeClr val="accent1"/>
          </a:fillRef>
          <a:effectRef idx="1">
            <a:schemeClr val="accent1"/>
          </a:effectRef>
          <a:fontRef idx="minor">
            <a:schemeClr val="tx1"/>
          </a:fontRef>
        </p:style>
      </p:cxnSp>
      <p:sp>
        <p:nvSpPr>
          <p:cNvPr id="48" name="圆角矩形 47"/>
          <p:cNvSpPr/>
          <p:nvPr/>
        </p:nvSpPr>
        <p:spPr bwMode="auto">
          <a:xfrm>
            <a:off x="5510889" y="570482"/>
            <a:ext cx="726278" cy="862058"/>
          </a:xfrm>
          <a:prstGeom prst="roundRect">
            <a:avLst/>
          </a:prstGeom>
          <a:solidFill>
            <a:schemeClr val="bg1">
              <a:lumMod val="95000"/>
            </a:schemeClr>
          </a:solidFill>
          <a:ln w="9525">
            <a:noFill/>
            <a:miter lim="800000"/>
          </a:ln>
        </p:spPr>
        <p:txBody>
          <a:bodyPr rtlCol="0" anchor="ctr"/>
          <a:lstStyle/>
          <a:p>
            <a:pPr algn="ctr">
              <a:spcBef>
                <a:spcPct val="20000"/>
              </a:spcBef>
              <a:buClr>
                <a:srgbClr val="E1B40C"/>
              </a:buClr>
              <a:buSzPct val="80000"/>
            </a:pPr>
            <a:r>
              <a:rPr lang="zh-CN" altLang="en-US" sz="1000" b="1" dirty="0" smtClean="0">
                <a:solidFill>
                  <a:srgbClr val="000000"/>
                </a:solidFill>
                <a:latin typeface="微软雅黑" panose="020B0503020204020204" pitchFamily="34" charset="-122"/>
                <a:ea typeface="微软雅黑" panose="020B0503020204020204" pitchFamily="34" charset="-122"/>
              </a:rPr>
              <a:t>电话</a:t>
            </a:r>
            <a:endParaRPr lang="en-US" altLang="zh-CN" sz="1000" b="1" dirty="0" smtClean="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zh-CN" altLang="en-US" sz="1000" b="1" dirty="0" smtClean="0">
                <a:solidFill>
                  <a:srgbClr val="000000"/>
                </a:solidFill>
                <a:latin typeface="微软雅黑" panose="020B0503020204020204" pitchFamily="34" charset="-122"/>
                <a:ea typeface="微软雅黑" panose="020B0503020204020204" pitchFamily="34" charset="-122"/>
              </a:rPr>
              <a:t>传真</a:t>
            </a:r>
            <a:endParaRPr lang="en-US" altLang="zh-CN" sz="1000" b="1" dirty="0" smtClean="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zh-CN" altLang="en-US" sz="1000" b="1" dirty="0" smtClean="0">
                <a:solidFill>
                  <a:srgbClr val="000000"/>
                </a:solidFill>
                <a:latin typeface="微软雅黑" panose="020B0503020204020204" pitchFamily="34" charset="-122"/>
                <a:ea typeface="微软雅黑" panose="020B0503020204020204" pitchFamily="34" charset="-122"/>
              </a:rPr>
              <a:t>邮件</a:t>
            </a:r>
            <a:endParaRPr lang="en-US" altLang="zh-CN" sz="1000" b="1" dirty="0" smtClean="0">
              <a:solidFill>
                <a:srgbClr val="000000"/>
              </a:solidFill>
              <a:latin typeface="微软雅黑" panose="020B0503020204020204" pitchFamily="34" charset="-122"/>
              <a:ea typeface="微软雅黑" panose="020B0503020204020204" pitchFamily="34" charset="-122"/>
            </a:endParaRPr>
          </a:p>
          <a:p>
            <a:pPr algn="ctr">
              <a:spcBef>
                <a:spcPct val="20000"/>
              </a:spcBef>
              <a:buClr>
                <a:srgbClr val="E1B40C"/>
              </a:buClr>
              <a:buSzPct val="80000"/>
            </a:pPr>
            <a:r>
              <a:rPr lang="en-US" altLang="zh-CN" sz="1000" b="1" dirty="0" smtClean="0">
                <a:solidFill>
                  <a:srgbClr val="000000"/>
                </a:solidFill>
                <a:latin typeface="微软雅黑" panose="020B0503020204020204" pitchFamily="34" charset="-122"/>
                <a:ea typeface="微软雅黑" panose="020B0503020204020204" pitchFamily="34" charset="-122"/>
              </a:rPr>
              <a:t>…</a:t>
            </a:r>
            <a:endParaRPr lang="en-US" altLang="zh-CN" sz="1000" b="1" dirty="0">
              <a:solidFill>
                <a:srgbClr val="000000"/>
              </a:solidFill>
              <a:latin typeface="微软雅黑" panose="020B0503020204020204" pitchFamily="34" charset="-122"/>
              <a:ea typeface="微软雅黑" panose="020B0503020204020204" pitchFamily="34" charset="-122"/>
            </a:endParaRPr>
          </a:p>
        </p:txBody>
      </p:sp>
      <p:grpSp>
        <p:nvGrpSpPr>
          <p:cNvPr id="49" name="组合 48"/>
          <p:cNvGrpSpPr/>
          <p:nvPr/>
        </p:nvGrpSpPr>
        <p:grpSpPr>
          <a:xfrm>
            <a:off x="6766035" y="3333452"/>
            <a:ext cx="1254374" cy="1137121"/>
            <a:chOff x="3931216" y="4110273"/>
            <a:chExt cx="1254374" cy="1137121"/>
          </a:xfrm>
        </p:grpSpPr>
        <p:sp>
          <p:nvSpPr>
            <p:cNvPr id="50" name="TextBox 49"/>
            <p:cNvSpPr txBox="1"/>
            <p:nvPr/>
          </p:nvSpPr>
          <p:spPr>
            <a:xfrm>
              <a:off x="4191780" y="4876159"/>
              <a:ext cx="870294" cy="261610"/>
            </a:xfrm>
            <a:prstGeom prst="rect">
              <a:avLst/>
            </a:prstGeom>
            <a:noFill/>
          </p:spPr>
          <p:txBody>
            <a:bodyPr wrap="square" rtlCol="0">
              <a:spAutoFit/>
            </a:bodyPr>
            <a:lstStyle/>
            <a:p>
              <a:pPr algn="ctr"/>
              <a:r>
                <a:rPr lang="zh-CN" altLang="en-US" sz="1050" dirty="0" smtClean="0">
                  <a:solidFill>
                    <a:srgbClr val="000000"/>
                  </a:solidFill>
                  <a:latin typeface="微软雅黑" panose="020B0503020204020204" pitchFamily="34" charset="-122"/>
                  <a:ea typeface="微软雅黑" panose="020B0503020204020204" pitchFamily="34" charset="-122"/>
                </a:rPr>
                <a:t>朋友圈</a:t>
              </a:r>
              <a:endParaRPr lang="zh-CN" altLang="en-US" sz="1050" dirty="0">
                <a:solidFill>
                  <a:srgbClr val="000000"/>
                </a:solidFill>
                <a:latin typeface="微软雅黑" panose="020B0503020204020204" pitchFamily="34" charset="-122"/>
                <a:ea typeface="微软雅黑" panose="020B0503020204020204" pitchFamily="34" charset="-122"/>
              </a:endParaRPr>
            </a:p>
          </p:txBody>
        </p:sp>
        <p:pic>
          <p:nvPicPr>
            <p:cNvPr id="51" name="Picture 76" descr="Clients"/>
            <p:cNvPicPr>
              <a:picLocks noChangeAspect="1" noChangeArrowheads="1"/>
            </p:cNvPicPr>
            <p:nvPr/>
          </p:nvPicPr>
          <p:blipFill>
            <a:blip r:embed="rId4" cstate="print"/>
            <a:srcRect/>
            <a:stretch>
              <a:fillRect/>
            </a:stretch>
          </p:blipFill>
          <p:spPr bwMode="auto">
            <a:xfrm>
              <a:off x="4297338" y="4477918"/>
              <a:ext cx="569519" cy="427140"/>
            </a:xfrm>
            <a:prstGeom prst="rect">
              <a:avLst/>
            </a:prstGeom>
            <a:noFill/>
            <a:ln w="9525">
              <a:noFill/>
              <a:miter lim="800000"/>
              <a:headEnd/>
              <a:tailEnd/>
            </a:ln>
          </p:spPr>
        </p:pic>
        <p:sp>
          <p:nvSpPr>
            <p:cNvPr id="52" name="椭圆 51"/>
            <p:cNvSpPr/>
            <p:nvPr/>
          </p:nvSpPr>
          <p:spPr bwMode="auto">
            <a:xfrm>
              <a:off x="3931216" y="4110273"/>
              <a:ext cx="1254374" cy="1137121"/>
            </a:xfrm>
            <a:prstGeom prst="ellipse">
              <a:avLst/>
            </a:prstGeom>
            <a:noFill/>
            <a:ln w="9525">
              <a:solidFill>
                <a:schemeClr val="accent1">
                  <a:lumMod val="60000"/>
                  <a:lumOff val="40000"/>
                </a:schemeClr>
              </a:solidFill>
              <a:miter lim="800000"/>
            </a:ln>
          </p:spPr>
          <p:txBody>
            <a:bodyPr rtlCol="0" anchor="ctr"/>
            <a:lstStyle/>
            <a:p>
              <a:pPr algn="ctr">
                <a:spcBef>
                  <a:spcPct val="20000"/>
                </a:spcBef>
                <a:buClr>
                  <a:srgbClr val="E1B40C"/>
                </a:buClr>
                <a:buSzPct val="80000"/>
              </a:pPr>
              <a:endParaRPr lang="zh-CN" altLang="en-US" sz="1000" b="1" dirty="0">
                <a:solidFill>
                  <a:srgbClr val="FFFFFF"/>
                </a:solidFill>
                <a:latin typeface="微软雅黑" panose="020B0503020204020204" pitchFamily="34" charset="-122"/>
                <a:ea typeface="微软雅黑" panose="020B0503020204020204" pitchFamily="34" charset="-122"/>
              </a:endParaRPr>
            </a:p>
          </p:txBody>
        </p:sp>
      </p:grpSp>
      <p:cxnSp>
        <p:nvCxnSpPr>
          <p:cNvPr id="53" name="肘形连接符 52"/>
          <p:cNvCxnSpPr>
            <a:stCxn id="5" idx="1"/>
            <a:endCxn id="52" idx="6"/>
          </p:cNvCxnSpPr>
          <p:nvPr/>
        </p:nvCxnSpPr>
        <p:spPr>
          <a:xfrm>
            <a:off x="7962703" y="2222968"/>
            <a:ext cx="57706" cy="1679045"/>
          </a:xfrm>
          <a:prstGeom prst="bentConnector3">
            <a:avLst>
              <a:gd name="adj1" fmla="val 496146"/>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3" name="标题 2"/>
          <p:cNvSpPr>
            <a:spLocks noGrp="1"/>
          </p:cNvSpPr>
          <p:nvPr>
            <p:ph type="title"/>
          </p:nvPr>
        </p:nvSpPr>
        <p:spPr>
          <a:xfrm>
            <a:off x="1915795" y="0"/>
            <a:ext cx="5410835" cy="465455"/>
          </a:xfrm>
        </p:spPr>
        <p:txBody>
          <a:bodyPr>
            <a:normAutofit fontScale="90000"/>
          </a:bodyPr>
          <a:lstStyle/>
          <a:p>
            <a:r>
              <a:rPr lang="zh-CN" altLang="en-US" sz="1800" dirty="0" smtClean="0"/>
              <a:t>自助式服务</a:t>
            </a:r>
            <a:r>
              <a:rPr lang="en-US" altLang="zh-CN" sz="1800" dirty="0" smtClean="0"/>
              <a:t>-</a:t>
            </a:r>
            <a:r>
              <a:rPr lang="zh-CN" altLang="en-US" sz="1800" dirty="0" smtClean="0"/>
              <a:t>打通企业与消费者的连接，提升服务响应速度</a:t>
            </a:r>
            <a:endParaRPr lang="zh-CN" altLang="en-US" sz="1800" dirty="0"/>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18292" y="724310"/>
            <a:ext cx="2220772" cy="3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内容占位符 1"/>
          <p:cNvSpPr>
            <a:spLocks noGrp="1"/>
          </p:cNvSpPr>
          <p:nvPr>
            <p:ph idx="4294967295"/>
          </p:nvPr>
        </p:nvSpPr>
        <p:spPr>
          <a:xfrm>
            <a:off x="0" y="4156075"/>
            <a:ext cx="8425180" cy="575945"/>
          </a:xfrm>
        </p:spPr>
        <p:txBody>
          <a:bodyPr>
            <a:normAutofit fontScale="62500" lnSpcReduction="20000"/>
          </a:bodyPr>
          <a:lstStyle/>
          <a:p>
            <a:pPr marL="0" indent="0">
              <a:buNone/>
            </a:pPr>
            <a:r>
              <a:rPr lang="zh-CN" altLang="en-US" sz="2500" dirty="0" smtClean="0">
                <a:solidFill>
                  <a:srgbClr val="FF0000"/>
                </a:solidFill>
              </a:rPr>
              <a:t>购买者</a:t>
            </a:r>
            <a:r>
              <a:rPr lang="zh-CN" altLang="en-US" sz="1800" dirty="0" smtClean="0">
                <a:solidFill>
                  <a:schemeClr val="tx1"/>
                </a:solidFill>
              </a:rPr>
              <a:t>（客户）通过</a:t>
            </a:r>
            <a:r>
              <a:rPr lang="zh-CN" altLang="en-US" sz="2600" dirty="0">
                <a:solidFill>
                  <a:srgbClr val="FF0000"/>
                </a:solidFill>
              </a:rPr>
              <a:t>微服务</a:t>
            </a:r>
            <a:r>
              <a:rPr lang="zh-CN" altLang="en-US" sz="1800" dirty="0" smtClean="0">
                <a:solidFill>
                  <a:schemeClr val="tx1"/>
                </a:solidFill>
              </a:rPr>
              <a:t>（微信公众号）在线服务请求，企业售后服务人员收到服务请求后，根据反馈描述，立即进行</a:t>
            </a:r>
            <a:r>
              <a:rPr lang="zh-CN" altLang="en-US" sz="2600" dirty="0">
                <a:solidFill>
                  <a:srgbClr val="FF0000"/>
                </a:solidFill>
              </a:rPr>
              <a:t>派工</a:t>
            </a:r>
            <a:r>
              <a:rPr lang="zh-CN" altLang="en-US" sz="1800" dirty="0" smtClean="0">
                <a:solidFill>
                  <a:schemeClr val="tx1"/>
                </a:solidFill>
              </a:rPr>
              <a:t>（讯通轻应用），</a:t>
            </a:r>
            <a:r>
              <a:rPr lang="zh-CN" altLang="en-US" sz="2400" dirty="0">
                <a:solidFill>
                  <a:schemeClr val="tx1"/>
                </a:solidFill>
              </a:rPr>
              <a:t>购买者</a:t>
            </a:r>
            <a:r>
              <a:rPr lang="zh-CN" altLang="en-US" sz="1800" dirty="0" smtClean="0">
                <a:solidFill>
                  <a:schemeClr val="tx1"/>
                </a:solidFill>
              </a:rPr>
              <a:t>在</a:t>
            </a:r>
            <a:r>
              <a:rPr lang="zh-CN" altLang="en-US" sz="2600" dirty="0">
                <a:solidFill>
                  <a:srgbClr val="FF0000"/>
                </a:solidFill>
              </a:rPr>
              <a:t>微服务</a:t>
            </a:r>
            <a:r>
              <a:rPr lang="zh-CN" altLang="en-US" sz="1800" dirty="0" smtClean="0">
                <a:solidFill>
                  <a:schemeClr val="tx1"/>
                </a:solidFill>
              </a:rPr>
              <a:t>上及时查看到</a:t>
            </a:r>
            <a:r>
              <a:rPr lang="zh-CN" altLang="en-US" sz="2600" dirty="0">
                <a:solidFill>
                  <a:srgbClr val="FF0000"/>
                </a:solidFill>
              </a:rPr>
              <a:t>跟进处理人</a:t>
            </a:r>
            <a:r>
              <a:rPr lang="zh-CN" altLang="en-US" sz="1800" dirty="0" smtClean="0">
                <a:solidFill>
                  <a:schemeClr val="tx1"/>
                </a:solidFill>
              </a:rPr>
              <a:t>以及</a:t>
            </a:r>
            <a:r>
              <a:rPr lang="zh-CN" altLang="en-US" sz="2600" dirty="0">
                <a:solidFill>
                  <a:srgbClr val="FF0000"/>
                </a:solidFill>
              </a:rPr>
              <a:t>处理进度</a:t>
            </a:r>
            <a:r>
              <a:rPr lang="zh-CN" altLang="en-US" sz="1800" dirty="0" smtClean="0">
                <a:solidFill>
                  <a:schemeClr val="tx1"/>
                </a:solidFill>
              </a:rPr>
              <a:t>，如有</a:t>
            </a:r>
            <a:r>
              <a:rPr lang="zh-CN" altLang="en-US" sz="1800" dirty="0">
                <a:solidFill>
                  <a:schemeClr val="tx1"/>
                </a:solidFill>
              </a:rPr>
              <a:t>需要可直接与电话联系</a:t>
            </a:r>
            <a:r>
              <a:rPr lang="zh-CN" altLang="en-US" sz="1800" dirty="0" smtClean="0">
                <a:solidFill>
                  <a:schemeClr val="tx1"/>
                </a:solidFill>
              </a:rPr>
              <a:t>处理人沟通；</a:t>
            </a:r>
            <a:endParaRPr lang="zh-CN" altLang="en-US" sz="1800" dirty="0">
              <a:solidFill>
                <a:schemeClr val="tx1"/>
              </a:solidFill>
            </a:endParaRPr>
          </a:p>
        </p:txBody>
      </p:sp>
      <p:grpSp>
        <p:nvGrpSpPr>
          <p:cNvPr id="4" name="组合 3"/>
          <p:cNvGrpSpPr/>
          <p:nvPr/>
        </p:nvGrpSpPr>
        <p:grpSpPr>
          <a:xfrm>
            <a:off x="43438" y="724809"/>
            <a:ext cx="2232248" cy="3333970"/>
            <a:chOff x="827584" y="699544"/>
            <a:chExt cx="2232248" cy="33339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99544"/>
              <a:ext cx="2232248" cy="333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圆角矩形 12"/>
            <p:cNvSpPr>
              <a:spLocks noChangeArrowheads="1"/>
            </p:cNvSpPr>
            <p:nvPr/>
          </p:nvSpPr>
          <p:spPr bwMode="auto">
            <a:xfrm>
              <a:off x="827807" y="1131590"/>
              <a:ext cx="2232025" cy="647700"/>
            </a:xfrm>
            <a:prstGeom prst="roundRect">
              <a:avLst>
                <a:gd name="adj" fmla="val 16667"/>
              </a:avLst>
            </a:prstGeom>
            <a:noFill/>
            <a:ln w="38100" cap="flat" cmpd="sng">
              <a:solidFill>
                <a:srgbClr val="FF9900"/>
              </a:solidFill>
              <a:rou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sym typeface="宋体" panose="02010600030101010101" pitchFamily="2" charset="-122"/>
              </a:endParaRPr>
            </a:p>
          </p:txBody>
        </p:sp>
      </p:grpSp>
      <p:grpSp>
        <p:nvGrpSpPr>
          <p:cNvPr id="2" name="组合 1"/>
          <p:cNvGrpSpPr/>
          <p:nvPr/>
        </p:nvGrpSpPr>
        <p:grpSpPr>
          <a:xfrm>
            <a:off x="4931830" y="771301"/>
            <a:ext cx="2232247" cy="3333970"/>
            <a:chOff x="6165509" y="699544"/>
            <a:chExt cx="2232247" cy="333397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509" y="699544"/>
              <a:ext cx="2232247" cy="333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圆角矩形 12"/>
            <p:cNvSpPr>
              <a:spLocks noChangeArrowheads="1"/>
            </p:cNvSpPr>
            <p:nvPr/>
          </p:nvSpPr>
          <p:spPr bwMode="auto">
            <a:xfrm>
              <a:off x="6165509" y="2499742"/>
              <a:ext cx="2232025" cy="647700"/>
            </a:xfrm>
            <a:prstGeom prst="roundRect">
              <a:avLst>
                <a:gd name="adj" fmla="val 16667"/>
              </a:avLst>
            </a:prstGeom>
            <a:noFill/>
            <a:ln w="38100" cap="flat" cmpd="sng">
              <a:solidFill>
                <a:srgbClr val="FF9900"/>
              </a:solidFill>
              <a:rou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sym typeface="宋体" panose="02010600030101010101" pitchFamily="2" charset="-122"/>
              </a:endParaRPr>
            </a:p>
          </p:txBody>
        </p:sp>
      </p:grpSp>
      <p:grpSp>
        <p:nvGrpSpPr>
          <p:cNvPr id="5" name="组合 4"/>
          <p:cNvGrpSpPr/>
          <p:nvPr/>
        </p:nvGrpSpPr>
        <p:grpSpPr>
          <a:xfrm>
            <a:off x="190743" y="4622613"/>
            <a:ext cx="8564010" cy="434947"/>
            <a:chOff x="179513" y="4622595"/>
            <a:chExt cx="8564010" cy="434947"/>
          </a:xfrm>
        </p:grpSpPr>
        <p:sp>
          <p:nvSpPr>
            <p:cNvPr id="12" name="矩形 11"/>
            <p:cNvSpPr/>
            <p:nvPr/>
          </p:nvSpPr>
          <p:spPr>
            <a:xfrm>
              <a:off x="179513" y="4671877"/>
              <a:ext cx="1152128" cy="3186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zh-CN" sz="1400" dirty="0">
                  <a:solidFill>
                    <a:schemeClr val="bg1"/>
                  </a:solidFill>
                  <a:latin typeface="微软雅黑" panose="020B0503020204020204" pitchFamily="34" charset="-122"/>
                  <a:ea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rPr>
                <a:t>、关注</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1691681" y="4671877"/>
              <a:ext cx="1152128" cy="3186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zh-CN" sz="1400" dirty="0">
                  <a:solidFill>
                    <a:schemeClr val="bg1"/>
                  </a:solidFill>
                  <a:latin typeface="微软雅黑" panose="020B0503020204020204" pitchFamily="34" charset="-122"/>
                  <a:ea typeface="微软雅黑" panose="020B0503020204020204" pitchFamily="34" charset="-122"/>
                </a:rPr>
                <a:t>2</a:t>
              </a:r>
              <a:r>
                <a:rPr lang="zh-CN" altLang="en-US" sz="1400" dirty="0" smtClean="0">
                  <a:solidFill>
                    <a:schemeClr val="bg1"/>
                  </a:solidFill>
                  <a:latin typeface="微软雅黑" panose="020B0503020204020204" pitchFamily="34" charset="-122"/>
                  <a:ea typeface="微软雅黑" panose="020B0503020204020204" pitchFamily="34" charset="-122"/>
                </a:rPr>
                <a:t>、身份验证</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3165809" y="4681079"/>
              <a:ext cx="1152128" cy="3186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smtClean="0">
                  <a:solidFill>
                    <a:schemeClr val="bg1"/>
                  </a:solidFill>
                  <a:latin typeface="微软雅黑" panose="020B0503020204020204" pitchFamily="34" charset="-122"/>
                  <a:ea typeface="微软雅黑" panose="020B0503020204020204" pitchFamily="34" charset="-122"/>
                </a:rPr>
                <a:t>、在线反馈</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4627559" y="4689574"/>
              <a:ext cx="1152128" cy="3186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zh-CN" sz="1400" dirty="0" smtClean="0">
                  <a:solidFill>
                    <a:schemeClr val="bg1"/>
                  </a:solidFill>
                  <a:latin typeface="微软雅黑" panose="020B0503020204020204" pitchFamily="34" charset="-122"/>
                  <a:ea typeface="微软雅黑" panose="020B0503020204020204" pitchFamily="34" charset="-122"/>
                </a:rPr>
                <a:t>4</a:t>
              </a:r>
              <a:r>
                <a:rPr lang="zh-CN" altLang="en-US" sz="1400" dirty="0" smtClean="0">
                  <a:solidFill>
                    <a:schemeClr val="bg1"/>
                  </a:solidFill>
                  <a:latin typeface="微软雅黑" panose="020B0503020204020204" pitchFamily="34" charset="-122"/>
                  <a:ea typeface="微软雅黑" panose="020B0503020204020204" pitchFamily="34" charset="-122"/>
                </a:rPr>
                <a:t>、服务派工</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6089309" y="4671876"/>
              <a:ext cx="1152128" cy="3186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zh-CN" sz="1400" dirty="0">
                  <a:solidFill>
                    <a:schemeClr val="bg1"/>
                  </a:solidFill>
                  <a:latin typeface="微软雅黑" panose="020B0503020204020204" pitchFamily="34" charset="-122"/>
                  <a:ea typeface="微软雅黑" panose="020B0503020204020204" pitchFamily="34" charset="-122"/>
                </a:rPr>
                <a:t>5</a:t>
              </a:r>
              <a:r>
                <a:rPr lang="zh-CN" altLang="en-US" sz="1400" dirty="0" smtClean="0">
                  <a:solidFill>
                    <a:schemeClr val="bg1"/>
                  </a:solidFill>
                  <a:latin typeface="微软雅黑" panose="020B0503020204020204" pitchFamily="34" charset="-122"/>
                  <a:ea typeface="微软雅黑" panose="020B0503020204020204" pitchFamily="34" charset="-122"/>
                </a:rPr>
                <a:t>、进度查询</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7591395" y="4681079"/>
              <a:ext cx="1152128" cy="3186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zh-CN" sz="1400" dirty="0" smtClean="0">
                  <a:solidFill>
                    <a:schemeClr val="bg1"/>
                  </a:solidFill>
                  <a:latin typeface="微软雅黑" panose="020B0503020204020204" pitchFamily="34" charset="-122"/>
                  <a:ea typeface="微软雅黑" panose="020B0503020204020204" pitchFamily="34" charset="-122"/>
                </a:rPr>
                <a:t>6</a:t>
              </a:r>
              <a:r>
                <a:rPr lang="zh-CN" altLang="en-US" sz="1400" dirty="0" smtClean="0">
                  <a:solidFill>
                    <a:schemeClr val="bg1"/>
                  </a:solidFill>
                  <a:latin typeface="微软雅黑" panose="020B0503020204020204" pitchFamily="34" charset="-122"/>
                  <a:ea typeface="微软雅黑" panose="020B0503020204020204" pitchFamily="34" charset="-122"/>
                </a:rPr>
                <a:t>、满意度</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9" name="右箭头 18"/>
            <p:cNvSpPr/>
            <p:nvPr/>
          </p:nvSpPr>
          <p:spPr>
            <a:xfrm>
              <a:off x="1382059" y="4640294"/>
              <a:ext cx="309622" cy="417248"/>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0" name="右箭头 19"/>
            <p:cNvSpPr/>
            <p:nvPr/>
          </p:nvSpPr>
          <p:spPr>
            <a:xfrm>
              <a:off x="2856187" y="4640294"/>
              <a:ext cx="309622" cy="417248"/>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 name="右箭头 20"/>
            <p:cNvSpPr/>
            <p:nvPr/>
          </p:nvSpPr>
          <p:spPr>
            <a:xfrm>
              <a:off x="4317937" y="4639983"/>
              <a:ext cx="309622" cy="417248"/>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2" name="右箭头 21"/>
            <p:cNvSpPr/>
            <p:nvPr/>
          </p:nvSpPr>
          <p:spPr>
            <a:xfrm>
              <a:off x="5779687" y="4631798"/>
              <a:ext cx="309622" cy="417248"/>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 name="右箭头 22"/>
            <p:cNvSpPr/>
            <p:nvPr/>
          </p:nvSpPr>
          <p:spPr>
            <a:xfrm>
              <a:off x="7268793" y="4622595"/>
              <a:ext cx="309622" cy="417248"/>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lang="en-US" altLang="zh-CN" sz="2400" dirty="0" smtClean="0"/>
              <a:t>APP</a:t>
            </a:r>
            <a:endParaRPr lang="en-US" altLang="zh-CN" sz="2400" dirty="0" smtClean="0"/>
          </a:p>
        </p:txBody>
      </p:sp>
      <p:sp>
        <p:nvSpPr>
          <p:cNvPr id="14" name="TextBox 13"/>
          <p:cNvSpPr txBox="1">
            <a:spLocks noChangeArrowheads="1"/>
          </p:cNvSpPr>
          <p:nvPr/>
        </p:nvSpPr>
        <p:spPr bwMode="auto">
          <a:xfrm>
            <a:off x="35560" y="1012190"/>
            <a:ext cx="2614930" cy="645160"/>
          </a:xfrm>
          <a:prstGeom prst="rect">
            <a:avLst/>
          </a:prstGeom>
          <a:noFill/>
          <a:ln w="9525">
            <a:noFill/>
            <a:miter lim="800000"/>
          </a:ln>
        </p:spPr>
        <p:txBody>
          <a:bodyPr wrap="square">
            <a:spAutoFit/>
          </a:bodyPr>
          <a:lstStyle/>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1、独立</a:t>
            </a:r>
            <a:r>
              <a:rPr lang="en-US" altLang="zh-CN" sz="1200" dirty="0" smtClean="0">
                <a:solidFill>
                  <a:schemeClr val="bg1"/>
                </a:solidFill>
                <a:uFillTx/>
                <a:latin typeface="微软雅黑" panose="020B0503020204020204" pitchFamily="34" charset="-122"/>
                <a:ea typeface="微软雅黑" panose="020B0503020204020204" pitchFamily="34" charset="-122"/>
              </a:rPr>
              <a:t>APP</a:t>
            </a:r>
            <a:r>
              <a:rPr lang="zh-CN" altLang="en-US" sz="1200" dirty="0" smtClean="0">
                <a:solidFill>
                  <a:schemeClr val="bg1"/>
                </a:solidFill>
                <a:uFillTx/>
                <a:latin typeface="微软雅黑" panose="020B0503020204020204" pitchFamily="34" charset="-122"/>
                <a:ea typeface="微软雅黑" panose="020B0503020204020204" pitchFamily="34" charset="-122"/>
              </a:rPr>
              <a:t>使用，支持鸿蒙、安卓苹果</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0" algn="l">
              <a:spcBef>
                <a:spcPts val="0"/>
              </a:spcBef>
              <a:buClr>
                <a:srgbClr val="FF6600"/>
              </a:buClr>
              <a:buSzTx/>
              <a:buFont typeface="Wingdings" panose="05000000000000000000" pitchFamily="2" charset="2"/>
              <a:buNone/>
            </a:pP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35560" y="3211691"/>
            <a:ext cx="2729516" cy="275590"/>
          </a:xfrm>
          <a:prstGeom prst="rect">
            <a:avLst/>
          </a:prstGeom>
          <a:noFill/>
          <a:ln w="9525">
            <a:noFill/>
            <a:miter lim="800000"/>
          </a:ln>
        </p:spPr>
        <p:txBody>
          <a:bodyPr wrap="square">
            <a:spAutoFit/>
          </a:bodyPr>
          <a:lstStyle/>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简单易用方便</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35560" y="55435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3" name="矩形 2"/>
          <p:cNvSpPr/>
          <p:nvPr/>
        </p:nvSpPr>
        <p:spPr bwMode="auto">
          <a:xfrm>
            <a:off x="35560" y="264414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2764790" y="555625"/>
            <a:ext cx="2437765" cy="4293235"/>
          </a:xfrm>
          <a:prstGeom prst="rect">
            <a:avLst/>
          </a:prstGeom>
        </p:spPr>
      </p:pic>
      <p:pic>
        <p:nvPicPr>
          <p:cNvPr id="12" name="图片 11"/>
          <p:cNvPicPr>
            <a:picLocks noChangeAspect="1"/>
          </p:cNvPicPr>
          <p:nvPr/>
        </p:nvPicPr>
        <p:blipFill>
          <a:blip r:embed="rId2"/>
          <a:stretch>
            <a:fillRect/>
          </a:stretch>
        </p:blipFill>
        <p:spPr>
          <a:xfrm>
            <a:off x="3420110" y="555625"/>
            <a:ext cx="1911985" cy="4293235"/>
          </a:xfrm>
          <a:prstGeom prst="rect">
            <a:avLst/>
          </a:prstGeom>
        </p:spPr>
      </p:pic>
      <p:pic>
        <p:nvPicPr>
          <p:cNvPr id="13" name="图片 12"/>
          <p:cNvPicPr>
            <a:picLocks noChangeAspect="1"/>
          </p:cNvPicPr>
          <p:nvPr/>
        </p:nvPicPr>
        <p:blipFill>
          <a:blip r:embed="rId3"/>
          <a:stretch>
            <a:fillRect/>
          </a:stretch>
        </p:blipFill>
        <p:spPr>
          <a:xfrm>
            <a:off x="3924300" y="554355"/>
            <a:ext cx="2103120" cy="4294505"/>
          </a:xfrm>
          <a:prstGeom prst="rect">
            <a:avLst/>
          </a:prstGeom>
        </p:spPr>
      </p:pic>
      <p:pic>
        <p:nvPicPr>
          <p:cNvPr id="16" name="图片 15"/>
          <p:cNvPicPr>
            <a:picLocks noChangeAspect="1"/>
          </p:cNvPicPr>
          <p:nvPr/>
        </p:nvPicPr>
        <p:blipFill>
          <a:blip r:embed="rId4"/>
          <a:stretch>
            <a:fillRect/>
          </a:stretch>
        </p:blipFill>
        <p:spPr>
          <a:xfrm>
            <a:off x="4284345" y="465455"/>
            <a:ext cx="2032000" cy="4321810"/>
          </a:xfrm>
          <a:prstGeom prst="rect">
            <a:avLst/>
          </a:prstGeom>
        </p:spPr>
      </p:pic>
      <p:pic>
        <p:nvPicPr>
          <p:cNvPr id="17" name="图片 16"/>
          <p:cNvPicPr>
            <a:picLocks noChangeAspect="1"/>
          </p:cNvPicPr>
          <p:nvPr/>
        </p:nvPicPr>
        <p:blipFill>
          <a:blip r:embed="rId5"/>
          <a:stretch>
            <a:fillRect/>
          </a:stretch>
        </p:blipFill>
        <p:spPr>
          <a:xfrm>
            <a:off x="4787900" y="555625"/>
            <a:ext cx="2011680" cy="4272280"/>
          </a:xfrm>
          <a:prstGeom prst="rect">
            <a:avLst/>
          </a:prstGeom>
        </p:spPr>
      </p:pic>
      <p:pic>
        <p:nvPicPr>
          <p:cNvPr id="18" name="图片 17"/>
          <p:cNvPicPr>
            <a:picLocks noChangeAspect="1"/>
          </p:cNvPicPr>
          <p:nvPr/>
        </p:nvPicPr>
        <p:blipFill>
          <a:blip r:embed="rId6"/>
          <a:stretch>
            <a:fillRect/>
          </a:stretch>
        </p:blipFill>
        <p:spPr>
          <a:xfrm>
            <a:off x="5147945" y="483870"/>
            <a:ext cx="2216785" cy="4409440"/>
          </a:xfrm>
          <a:prstGeom prst="rect">
            <a:avLst/>
          </a:prstGeom>
        </p:spPr>
      </p:pic>
      <p:pic>
        <p:nvPicPr>
          <p:cNvPr id="19" name="图片 18"/>
          <p:cNvPicPr>
            <a:picLocks noChangeAspect="1"/>
          </p:cNvPicPr>
          <p:nvPr/>
        </p:nvPicPr>
        <p:blipFill>
          <a:blip r:embed="rId7"/>
          <a:stretch>
            <a:fillRect/>
          </a:stretch>
        </p:blipFill>
        <p:spPr>
          <a:xfrm>
            <a:off x="5796280" y="465455"/>
            <a:ext cx="2348230" cy="4428490"/>
          </a:xfrm>
          <a:prstGeom prst="rect">
            <a:avLst/>
          </a:prstGeom>
        </p:spPr>
      </p:pic>
      <p:pic>
        <p:nvPicPr>
          <p:cNvPr id="20" name="图片 19"/>
          <p:cNvPicPr>
            <a:picLocks noChangeAspect="1"/>
          </p:cNvPicPr>
          <p:nvPr/>
        </p:nvPicPr>
        <p:blipFill>
          <a:blip r:embed="rId8"/>
          <a:stretch>
            <a:fillRect/>
          </a:stretch>
        </p:blipFill>
        <p:spPr>
          <a:xfrm>
            <a:off x="6101715" y="483870"/>
            <a:ext cx="2391410" cy="43541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sz="2400" dirty="0" smtClean="0"/>
              <a:t>微信公众号</a:t>
            </a:r>
            <a:endParaRPr sz="2400" dirty="0" smtClean="0"/>
          </a:p>
        </p:txBody>
      </p:sp>
      <p:sp>
        <p:nvSpPr>
          <p:cNvPr id="14" name="TextBox 13"/>
          <p:cNvSpPr txBox="1">
            <a:spLocks noChangeArrowheads="1"/>
          </p:cNvSpPr>
          <p:nvPr/>
        </p:nvSpPr>
        <p:spPr bwMode="auto">
          <a:xfrm>
            <a:off x="35560" y="1012098"/>
            <a:ext cx="2723333" cy="1642110"/>
          </a:xfrm>
          <a:prstGeom prst="rect">
            <a:avLst/>
          </a:prstGeom>
          <a:noFill/>
          <a:ln w="9525">
            <a:noFill/>
            <a:miter lim="800000"/>
          </a:ln>
        </p:spPr>
        <p:txBody>
          <a:bodyPr wrap="square">
            <a:spAutoFit/>
          </a:bodyPr>
          <a:lstStyle/>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1、可以向客户推送相关信息</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2、客户可以通过公众号查询本公司所用产品信息</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3、客户可以通过公众号发起售后申请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4、可以查询到售后服务的进度并且可以对售后服务进行评价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marL="92075" indent="-228600" fontAlgn="t">
              <a:lnSpc>
                <a:spcPct val="120000"/>
              </a:lnSpc>
              <a:buClr>
                <a:srgbClr val="0066CC"/>
              </a:buClr>
              <a:defRPr/>
            </a:pP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35560" y="3211691"/>
            <a:ext cx="2729516" cy="460375"/>
          </a:xfrm>
          <a:prstGeom prst="rect">
            <a:avLst/>
          </a:prstGeom>
          <a:noFill/>
          <a:ln w="9525">
            <a:noFill/>
            <a:miter lim="800000"/>
          </a:ln>
        </p:spPr>
        <p:txBody>
          <a:bodyPr wrap="square">
            <a:spAutoFit/>
          </a:bodyPr>
          <a:lstStyle/>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该报表展示了从服务请增强和客户的粘性</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pic>
        <p:nvPicPr>
          <p:cNvPr id="20" name="图片 19" descr="1"/>
          <p:cNvPicPr>
            <a:picLocks noChangeAspect="1"/>
          </p:cNvPicPr>
          <p:nvPr/>
        </p:nvPicPr>
        <p:blipFill>
          <a:blip r:embed="rId1"/>
          <a:stretch>
            <a:fillRect/>
          </a:stretch>
        </p:blipFill>
        <p:spPr>
          <a:xfrm>
            <a:off x="2902585" y="399415"/>
            <a:ext cx="5657850" cy="4678680"/>
          </a:xfrm>
          <a:prstGeom prst="rect">
            <a:avLst/>
          </a:prstGeom>
        </p:spPr>
      </p:pic>
      <p:pic>
        <p:nvPicPr>
          <p:cNvPr id="22" name="图片 21" descr="3"/>
          <p:cNvPicPr>
            <a:picLocks noChangeAspect="1"/>
          </p:cNvPicPr>
          <p:nvPr/>
        </p:nvPicPr>
        <p:blipFill>
          <a:blip r:embed="rId2"/>
          <a:stretch>
            <a:fillRect/>
          </a:stretch>
        </p:blipFill>
        <p:spPr>
          <a:xfrm>
            <a:off x="3395345" y="459740"/>
            <a:ext cx="5657850" cy="4817110"/>
          </a:xfrm>
          <a:prstGeom prst="rect">
            <a:avLst/>
          </a:prstGeom>
        </p:spPr>
      </p:pic>
      <p:pic>
        <p:nvPicPr>
          <p:cNvPr id="21" name="图片 20" descr="2"/>
          <p:cNvPicPr>
            <a:picLocks noChangeAspect="1"/>
          </p:cNvPicPr>
          <p:nvPr/>
        </p:nvPicPr>
        <p:blipFill>
          <a:blip r:embed="rId3"/>
          <a:stretch>
            <a:fillRect/>
          </a:stretch>
        </p:blipFill>
        <p:spPr>
          <a:xfrm>
            <a:off x="3131820" y="441960"/>
            <a:ext cx="5657850" cy="4594225"/>
          </a:xfrm>
          <a:prstGeom prst="rect">
            <a:avLst/>
          </a:prstGeom>
        </p:spPr>
      </p:pic>
      <p:pic>
        <p:nvPicPr>
          <p:cNvPr id="23" name="图片 22" descr="4"/>
          <p:cNvPicPr>
            <a:picLocks noChangeAspect="1"/>
          </p:cNvPicPr>
          <p:nvPr/>
        </p:nvPicPr>
        <p:blipFill>
          <a:blip r:embed="rId4"/>
          <a:stretch>
            <a:fillRect/>
          </a:stretch>
        </p:blipFill>
        <p:spPr>
          <a:xfrm>
            <a:off x="3420110" y="554355"/>
            <a:ext cx="5657850" cy="4537710"/>
          </a:xfrm>
          <a:prstGeom prst="rect">
            <a:avLst/>
          </a:prstGeom>
        </p:spPr>
      </p:pic>
      <p:sp>
        <p:nvSpPr>
          <p:cNvPr id="2" name="矩形 1"/>
          <p:cNvSpPr/>
          <p:nvPr/>
        </p:nvSpPr>
        <p:spPr bwMode="auto">
          <a:xfrm>
            <a:off x="35560" y="55435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3" name="矩形 2"/>
          <p:cNvSpPr/>
          <p:nvPr/>
        </p:nvSpPr>
        <p:spPr bwMode="auto">
          <a:xfrm>
            <a:off x="35560" y="264414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4" name="标题 2"/>
          <p:cNvSpPr>
            <a:spLocks noGrp="1"/>
          </p:cNvSpPr>
          <p:nvPr>
            <p:ph type="title"/>
          </p:nvPr>
        </p:nvSpPr>
        <p:spPr/>
        <p:txBody>
          <a:bodyPr>
            <a:normAutofit fontScale="90000"/>
          </a:bodyPr>
          <a:lstStyle/>
          <a:p>
            <a:r>
              <a:rPr sz="2400" dirty="0" smtClean="0"/>
              <a:t>客户评价</a:t>
            </a:r>
            <a:endParaRPr sz="2400" dirty="0" smtClean="0"/>
          </a:p>
        </p:txBody>
      </p:sp>
      <p:sp>
        <p:nvSpPr>
          <p:cNvPr id="14" name="TextBox 13"/>
          <p:cNvSpPr txBox="1">
            <a:spLocks noChangeArrowheads="1"/>
          </p:cNvSpPr>
          <p:nvPr/>
        </p:nvSpPr>
        <p:spPr bwMode="auto">
          <a:xfrm>
            <a:off x="35560" y="1012098"/>
            <a:ext cx="2723333" cy="860425"/>
          </a:xfrm>
          <a:prstGeom prst="rect">
            <a:avLst/>
          </a:prstGeom>
          <a:noFill/>
          <a:ln w="9525">
            <a:noFill/>
            <a:miter lim="800000"/>
          </a:ln>
        </p:spPr>
        <p:txBody>
          <a:bodyPr wrap="square">
            <a:spAutoFit/>
          </a:bodyPr>
          <a:lstStyle/>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1、服务人员完工后，系统自动通过公众号和短信发给客户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2、客户直接点开链接进行评价</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spcBef>
                <a:spcPts val="0"/>
              </a:spcBef>
              <a:buClr>
                <a:srgbClr val="FF6600"/>
              </a:buClr>
              <a:buSzTx/>
              <a:buFont typeface="Wingdings" panose="05000000000000000000" pitchFamily="2" charset="2"/>
              <a:buChar char="n"/>
            </a:pP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35560" y="3211691"/>
            <a:ext cx="2729516" cy="645160"/>
          </a:xfrm>
          <a:prstGeom prst="rect">
            <a:avLst/>
          </a:prstGeom>
          <a:noFill/>
          <a:ln w="9525">
            <a:noFill/>
            <a:miter lim="800000"/>
          </a:ln>
        </p:spPr>
        <p:txBody>
          <a:bodyPr wrap="square">
            <a:spAutoFit/>
          </a:bodyPr>
          <a:lstStyle/>
          <a:p>
            <a:pPr algn="l">
              <a:lnSpc>
                <a:spcPct val="10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该报表展示了从服务请增强和客户的粘性</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algn="l">
              <a:lnSpc>
                <a:spcPct val="100000"/>
              </a:lnSpc>
              <a:spcBef>
                <a:spcPts val="0"/>
              </a:spcBef>
              <a:buClr>
                <a:srgbClr val="FF6600"/>
              </a:buClr>
              <a:buSzTx/>
              <a:buFont typeface="Wingdings" panose="05000000000000000000" pitchFamily="2" charset="2"/>
              <a:buChar char="n"/>
            </a:pP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35560" y="55435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3" name="矩形 2"/>
          <p:cNvSpPr/>
          <p:nvPr/>
        </p:nvSpPr>
        <p:spPr bwMode="auto">
          <a:xfrm>
            <a:off x="35560" y="264414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3060065" y="554355"/>
            <a:ext cx="3418840" cy="3942080"/>
          </a:xfrm>
          <a:prstGeom prst="rect">
            <a:avLst/>
          </a:prstGeom>
        </p:spPr>
      </p:pic>
      <p:pic>
        <p:nvPicPr>
          <p:cNvPr id="5" name="图片 4"/>
          <p:cNvPicPr>
            <a:picLocks noChangeAspect="1"/>
          </p:cNvPicPr>
          <p:nvPr/>
        </p:nvPicPr>
        <p:blipFill>
          <a:blip r:embed="rId2"/>
          <a:stretch>
            <a:fillRect/>
          </a:stretch>
        </p:blipFill>
        <p:spPr>
          <a:xfrm>
            <a:off x="3924300" y="555625"/>
            <a:ext cx="3190875" cy="4057015"/>
          </a:xfrm>
          <a:prstGeom prst="rect">
            <a:avLst/>
          </a:prstGeom>
        </p:spPr>
      </p:pic>
      <p:pic>
        <p:nvPicPr>
          <p:cNvPr id="7" name="图片 6"/>
          <p:cNvPicPr>
            <a:picLocks noChangeAspect="1"/>
          </p:cNvPicPr>
          <p:nvPr/>
        </p:nvPicPr>
        <p:blipFill>
          <a:blip r:embed="rId3"/>
          <a:stretch>
            <a:fillRect/>
          </a:stretch>
        </p:blipFill>
        <p:spPr>
          <a:xfrm>
            <a:off x="4932045" y="483870"/>
            <a:ext cx="3267075" cy="44843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idx="1"/>
          </p:nvPr>
        </p:nvSpPr>
        <p:spPr>
          <a:xfrm>
            <a:off x="395605" y="741680"/>
            <a:ext cx="8335010" cy="4253230"/>
          </a:xfrm>
        </p:spPr>
        <p:txBody>
          <a:bodyPr>
            <a:normAutofit/>
          </a:bodyPr>
          <a:p>
            <a:pPr marL="0" indent="0">
              <a:lnSpc>
                <a:spcPct val="120000"/>
              </a:lnSpc>
              <a:buNone/>
            </a:pPr>
            <a:endParaRPr kumimoji="1" lang="zh-CN" altLang="en-US" sz="2400" b="1" dirty="0" smtClean="0">
              <a:solidFill>
                <a:srgbClr val="C00000"/>
              </a:solidFill>
            </a:endParaRPr>
          </a:p>
          <a:p>
            <a:pPr marL="0" indent="0">
              <a:lnSpc>
                <a:spcPct val="120000"/>
              </a:lnSpc>
              <a:buNone/>
            </a:pPr>
            <a:endParaRPr kumimoji="1" lang="en-US" altLang="zh-CN" sz="2400" b="1" dirty="0" smtClean="0">
              <a:solidFill>
                <a:schemeClr val="bg1"/>
              </a:solidFill>
              <a:uFillTx/>
            </a:endParaRPr>
          </a:p>
          <a:p>
            <a:pPr marL="0" indent="0">
              <a:lnSpc>
                <a:spcPct val="120000"/>
              </a:lnSpc>
              <a:buNone/>
            </a:pPr>
            <a:endParaRPr kumimoji="1" lang="en-US" altLang="zh-CN" sz="2400" b="1" dirty="0" smtClean="0">
              <a:solidFill>
                <a:schemeClr val="bg1"/>
              </a:solidFill>
              <a:uFillTx/>
            </a:endParaRPr>
          </a:p>
        </p:txBody>
      </p:sp>
      <p:sp>
        <p:nvSpPr>
          <p:cNvPr id="87" name="QQ2635243521"/>
          <p:cNvSpPr txBox="1"/>
          <p:nvPr/>
        </p:nvSpPr>
        <p:spPr>
          <a:xfrm>
            <a:off x="1044033" y="1923802"/>
            <a:ext cx="2103768" cy="1015134"/>
          </a:xfrm>
          <a:prstGeom prst="rect">
            <a:avLst/>
          </a:prstGeom>
          <a:noFill/>
        </p:spPr>
        <p:txBody>
          <a:bodyPr wrap="square" lIns="91362" tIns="45680" rIns="91362" bIns="45680">
            <a:spAutoFit/>
          </a:bodyPr>
          <a:p>
            <a:pPr algn="ctr">
              <a:defRPr/>
            </a:pPr>
            <a:r>
              <a:rPr lang="zh-CN" altLang="en-US" sz="3600" b="1" spc="150" dirty="0">
                <a:solidFill>
                  <a:schemeClr val="bg1"/>
                </a:solidFill>
                <a:latin typeface="微软雅黑" panose="020B0503020204020204" pitchFamily="34" charset="-122"/>
                <a:ea typeface="微软雅黑" panose="020B0503020204020204" pitchFamily="34" charset="-122"/>
              </a:rPr>
              <a:t>目录 </a:t>
            </a:r>
            <a:endParaRPr lang="en-US" altLang="zh-CN" sz="3600" b="1" spc="150" dirty="0">
              <a:solidFill>
                <a:schemeClr val="bg1"/>
              </a:solidFill>
              <a:latin typeface="微软雅黑" panose="020B0503020204020204" pitchFamily="34" charset="-122"/>
              <a:ea typeface="微软雅黑" panose="020B0503020204020204" pitchFamily="34" charset="-122"/>
            </a:endParaRPr>
          </a:p>
          <a:p>
            <a:pPr algn="ctr">
              <a:defRPr/>
            </a:pPr>
            <a:r>
              <a:rPr lang="en-US" altLang="zh-CN" sz="2400" b="1" spc="150" dirty="0">
                <a:solidFill>
                  <a:schemeClr val="bg1"/>
                </a:solidFill>
                <a:latin typeface="微软雅黑" panose="020B0503020204020204" pitchFamily="34" charset="-122"/>
                <a:ea typeface="微软雅黑" panose="020B0503020204020204" pitchFamily="34" charset="-122"/>
              </a:rPr>
              <a:t>CONTENTS</a:t>
            </a:r>
            <a:endParaRPr lang="zh-CN" altLang="en-US" sz="2400" b="1" spc="150" dirty="0">
              <a:solidFill>
                <a:schemeClr val="bg1"/>
              </a:solidFill>
              <a:latin typeface="微软雅黑" panose="020B0503020204020204" pitchFamily="34" charset="-122"/>
              <a:ea typeface="微软雅黑" panose="020B0503020204020204" pitchFamily="34" charset="-122"/>
            </a:endParaRPr>
          </a:p>
        </p:txBody>
      </p:sp>
      <p:sp>
        <p:nvSpPr>
          <p:cNvPr id="11" name="QQ2635243521"/>
          <p:cNvSpPr/>
          <p:nvPr/>
        </p:nvSpPr>
        <p:spPr>
          <a:xfrm>
            <a:off x="3548855" y="173635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2</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2" name="QQ2635243521"/>
          <p:cNvGrpSpPr/>
          <p:nvPr/>
        </p:nvGrpSpPr>
        <p:grpSpPr>
          <a:xfrm>
            <a:off x="4099168" y="1654175"/>
            <a:ext cx="3217355" cy="426085"/>
            <a:chOff x="6315199" y="2410178"/>
            <a:chExt cx="3744416" cy="511504"/>
          </a:xfrm>
          <a:solidFill>
            <a:srgbClr val="25C1FB"/>
          </a:solidFill>
        </p:grpSpPr>
        <p:sp>
          <p:nvSpPr>
            <p:cNvPr id="13" name="圆角矩形 12"/>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4" name="矩形 13"/>
            <p:cNvSpPr/>
            <p:nvPr/>
          </p:nvSpPr>
          <p:spPr>
            <a:xfrm>
              <a:off x="6489484" y="2509994"/>
              <a:ext cx="3312367" cy="384675"/>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业务流程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5" name="QQ2635243521"/>
          <p:cNvSpPr/>
          <p:nvPr/>
        </p:nvSpPr>
        <p:spPr>
          <a:xfrm>
            <a:off x="3549490" y="2323727"/>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3</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6" name="QQ2635243521"/>
          <p:cNvGrpSpPr/>
          <p:nvPr/>
        </p:nvGrpSpPr>
        <p:grpSpPr>
          <a:xfrm>
            <a:off x="4099168" y="2247265"/>
            <a:ext cx="3217355" cy="429260"/>
            <a:chOff x="6315199" y="2410178"/>
            <a:chExt cx="3744416" cy="511504"/>
          </a:xfrm>
          <a:solidFill>
            <a:srgbClr val="25C1FB"/>
          </a:solidFill>
        </p:grpSpPr>
        <p:sp>
          <p:nvSpPr>
            <p:cNvPr id="17" name="圆角矩形 16"/>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8" name="矩形 17"/>
            <p:cNvSpPr/>
            <p:nvPr/>
          </p:nvSpPr>
          <p:spPr>
            <a:xfrm>
              <a:off x="6514234" y="2509994"/>
              <a:ext cx="3312367" cy="382115"/>
            </a:xfrm>
            <a:prstGeom prst="rect">
              <a:avLst/>
            </a:prstGeom>
            <a:grpFill/>
          </p:spPr>
          <p:txBody>
            <a:bodyPr wrap="square" lIns="91422" tIns="45711" rIns="91422" bIns="45711">
              <a:spAutoFit/>
            </a:bodyPr>
            <a:p>
              <a:pPr algn="l">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报表分析</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 name="右箭头 5"/>
          <p:cNvSpPr/>
          <p:nvPr/>
        </p:nvSpPr>
        <p:spPr>
          <a:xfrm>
            <a:off x="3094130" y="3420079"/>
            <a:ext cx="418028" cy="454443"/>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p>
            <a:pPr algn="ctr"/>
            <a:endParaRPr lang="zh-CN" altLang="en-US"/>
          </a:p>
        </p:txBody>
      </p:sp>
      <p:sp>
        <p:nvSpPr>
          <p:cNvPr id="22" name="QQ2635243521"/>
          <p:cNvSpPr/>
          <p:nvPr/>
        </p:nvSpPr>
        <p:spPr>
          <a:xfrm>
            <a:off x="3547900" y="1113529"/>
            <a:ext cx="384495" cy="383428"/>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1</a:t>
            </a: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圆角矩形 23"/>
          <p:cNvSpPr/>
          <p:nvPr/>
        </p:nvSpPr>
        <p:spPr>
          <a:xfrm>
            <a:off x="4099168" y="1063625"/>
            <a:ext cx="3217545" cy="423545"/>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9" name="QQ2635243521"/>
          <p:cNvSpPr/>
          <p:nvPr/>
        </p:nvSpPr>
        <p:spPr>
          <a:xfrm>
            <a:off x="3550125" y="291110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4</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30" name="QQ2635243521"/>
          <p:cNvGrpSpPr/>
          <p:nvPr/>
        </p:nvGrpSpPr>
        <p:grpSpPr>
          <a:xfrm>
            <a:off x="4099168" y="2843530"/>
            <a:ext cx="3217355" cy="429260"/>
            <a:chOff x="6315199" y="2410178"/>
            <a:chExt cx="3744416" cy="511504"/>
          </a:xfrm>
          <a:solidFill>
            <a:srgbClr val="25C1FB"/>
          </a:solidFill>
        </p:grpSpPr>
        <p:sp>
          <p:nvSpPr>
            <p:cNvPr id="31" name="圆角矩形 30"/>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移动应用</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文本框 18"/>
          <p:cNvSpPr txBox="1"/>
          <p:nvPr/>
        </p:nvSpPr>
        <p:spPr>
          <a:xfrm>
            <a:off x="4211955" y="1144270"/>
            <a:ext cx="944880" cy="321945"/>
          </a:xfrm>
          <a:prstGeom prst="rect">
            <a:avLst/>
          </a:prstGeom>
          <a:noFill/>
        </p:spPr>
        <p:txBody>
          <a:bodyPr wrap="none" rtlCol="0" anchor="t">
            <a:spAutoFit/>
          </a:bodyPr>
          <a:p>
            <a:pPr algn="l">
              <a:lnSpc>
                <a:spcPct val="100000"/>
              </a:lnSpc>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整体方案</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QQ2635243521"/>
          <p:cNvSpPr/>
          <p:nvPr/>
        </p:nvSpPr>
        <p:spPr>
          <a:xfrm>
            <a:off x="3533930" y="3459150"/>
            <a:ext cx="384495" cy="348571"/>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6</a:t>
            </a:r>
            <a:endParaRPr lang="en-US" altLang="zh-CN" sz="2700" dirty="0">
              <a:latin typeface="+mj-lt"/>
              <a:ea typeface="Arial Unicode MS" panose="020B0604020202020204" pitchFamily="34" charset="-122"/>
              <a:cs typeface="Arial Unicode MS" panose="020B0604020202020204" pitchFamily="34" charset="-122"/>
            </a:endParaRPr>
          </a:p>
        </p:txBody>
      </p:sp>
      <p:grpSp>
        <p:nvGrpSpPr>
          <p:cNvPr id="45" name="QQ2635243521"/>
          <p:cNvGrpSpPr/>
          <p:nvPr/>
        </p:nvGrpSpPr>
        <p:grpSpPr>
          <a:xfrm>
            <a:off x="4099168" y="3412490"/>
            <a:ext cx="3217355" cy="429260"/>
            <a:chOff x="6315199" y="2410178"/>
            <a:chExt cx="3744416" cy="511504"/>
          </a:xfrm>
          <a:solidFill>
            <a:srgbClr val="25C1FB"/>
          </a:solidFill>
        </p:grpSpPr>
        <p:sp>
          <p:nvSpPr>
            <p:cNvPr id="46" name="圆角矩形 4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47" name="矩形 46"/>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客户案例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8" name="QQ2635243521"/>
          <p:cNvSpPr/>
          <p:nvPr/>
        </p:nvSpPr>
        <p:spPr>
          <a:xfrm>
            <a:off x="3552030" y="345339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5</a:t>
            </a:r>
            <a:endParaRPr lang="en-US" altLang="zh-CN" sz="2700" dirty="0">
              <a:latin typeface="+mj-lt"/>
              <a:ea typeface="Arial Unicode MS" panose="020B0604020202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a:bodyPr>
          <a:p>
            <a:pPr algn="ctr" defTabSz="609600" fontAlgn="auto">
              <a:spcAft>
                <a:spcPts val="0"/>
              </a:spcAft>
              <a:buClrTx/>
              <a:buSzTx/>
              <a:buFontTx/>
              <a:defRPr/>
            </a:pPr>
            <a:r>
              <a:rPr kumimoji="0" lang="zh-CN" altLang="en-US" sz="1575" b="1" noProof="0">
                <a:ln>
                  <a:noFill/>
                </a:ln>
                <a:solidFill>
                  <a:prstClr val="white"/>
                </a:solidFill>
                <a:effectLst/>
                <a:uLnTx/>
              </a:rPr>
              <a:t>部分案例</a:t>
            </a:r>
            <a:endParaRPr kumimoji="0" lang="zh-CN" altLang="en-US" sz="1575" b="1" noProof="0">
              <a:ln>
                <a:noFill/>
              </a:ln>
              <a:solidFill>
                <a:prstClr val="white"/>
              </a:solidFill>
              <a:effectLst/>
              <a:uLnTx/>
            </a:endParaRPr>
          </a:p>
        </p:txBody>
      </p:sp>
      <p:pic>
        <p:nvPicPr>
          <p:cNvPr id="6" name="图片 5"/>
          <p:cNvPicPr>
            <a:picLocks noChangeAspect="1"/>
          </p:cNvPicPr>
          <p:nvPr/>
        </p:nvPicPr>
        <p:blipFill>
          <a:blip r:embed="rId1"/>
          <a:stretch>
            <a:fillRect/>
          </a:stretch>
        </p:blipFill>
        <p:spPr>
          <a:xfrm>
            <a:off x="35560" y="1563370"/>
            <a:ext cx="2520315" cy="683260"/>
          </a:xfrm>
          <a:prstGeom prst="rect">
            <a:avLst/>
          </a:prstGeom>
        </p:spPr>
      </p:pic>
      <p:pic>
        <p:nvPicPr>
          <p:cNvPr id="2" name="图片 1"/>
          <p:cNvPicPr>
            <a:picLocks noChangeAspect="1"/>
          </p:cNvPicPr>
          <p:nvPr/>
        </p:nvPicPr>
        <p:blipFill>
          <a:blip r:embed="rId2"/>
          <a:stretch>
            <a:fillRect/>
          </a:stretch>
        </p:blipFill>
        <p:spPr>
          <a:xfrm>
            <a:off x="3131820" y="2404745"/>
            <a:ext cx="2544445" cy="862965"/>
          </a:xfrm>
          <a:prstGeom prst="rect">
            <a:avLst/>
          </a:prstGeom>
        </p:spPr>
      </p:pic>
      <p:pic>
        <p:nvPicPr>
          <p:cNvPr id="4" name="图片 3"/>
          <p:cNvPicPr>
            <a:picLocks noChangeAspect="1"/>
          </p:cNvPicPr>
          <p:nvPr/>
        </p:nvPicPr>
        <p:blipFill>
          <a:blip r:embed="rId3"/>
          <a:stretch>
            <a:fillRect/>
          </a:stretch>
        </p:blipFill>
        <p:spPr>
          <a:xfrm>
            <a:off x="3131820" y="1563370"/>
            <a:ext cx="2544445" cy="680085"/>
          </a:xfrm>
          <a:prstGeom prst="rect">
            <a:avLst/>
          </a:prstGeom>
        </p:spPr>
      </p:pic>
      <p:pic>
        <p:nvPicPr>
          <p:cNvPr id="101" name="图片 100"/>
          <p:cNvPicPr/>
          <p:nvPr/>
        </p:nvPicPr>
        <p:blipFill>
          <a:blip r:embed="rId4"/>
          <a:stretch>
            <a:fillRect/>
          </a:stretch>
        </p:blipFill>
        <p:spPr>
          <a:xfrm>
            <a:off x="6516370" y="1563370"/>
            <a:ext cx="2181225" cy="680720"/>
          </a:xfrm>
          <a:prstGeom prst="rect">
            <a:avLst/>
          </a:prstGeom>
          <a:noFill/>
          <a:ln w="9525">
            <a:noFill/>
          </a:ln>
        </p:spPr>
      </p:pic>
      <p:pic>
        <p:nvPicPr>
          <p:cNvPr id="27" name="图片 26"/>
          <p:cNvPicPr>
            <a:picLocks noChangeAspect="1"/>
          </p:cNvPicPr>
          <p:nvPr/>
        </p:nvPicPr>
        <p:blipFill>
          <a:blip r:embed="rId5"/>
          <a:stretch>
            <a:fillRect/>
          </a:stretch>
        </p:blipFill>
        <p:spPr>
          <a:xfrm>
            <a:off x="6516370" y="2405380"/>
            <a:ext cx="2169160" cy="827405"/>
          </a:xfrm>
          <a:prstGeom prst="rect">
            <a:avLst/>
          </a:prstGeom>
        </p:spPr>
      </p:pic>
      <p:pic>
        <p:nvPicPr>
          <p:cNvPr id="7" name="图片 6"/>
          <p:cNvPicPr>
            <a:picLocks noChangeAspect="1"/>
          </p:cNvPicPr>
          <p:nvPr/>
        </p:nvPicPr>
        <p:blipFill>
          <a:blip r:embed="rId6"/>
          <a:stretch>
            <a:fillRect/>
          </a:stretch>
        </p:blipFill>
        <p:spPr>
          <a:xfrm>
            <a:off x="3136265" y="3429000"/>
            <a:ext cx="2605405" cy="730885"/>
          </a:xfrm>
          <a:prstGeom prst="rect">
            <a:avLst/>
          </a:prstGeom>
        </p:spPr>
      </p:pic>
      <p:pic>
        <p:nvPicPr>
          <p:cNvPr id="28" name="图片 27"/>
          <p:cNvPicPr>
            <a:picLocks noChangeAspect="1"/>
          </p:cNvPicPr>
          <p:nvPr/>
        </p:nvPicPr>
        <p:blipFill>
          <a:blip r:embed="rId7"/>
          <a:stretch>
            <a:fillRect/>
          </a:stretch>
        </p:blipFill>
        <p:spPr>
          <a:xfrm>
            <a:off x="6516370" y="3431540"/>
            <a:ext cx="2181860" cy="697865"/>
          </a:xfrm>
          <a:prstGeom prst="rect">
            <a:avLst/>
          </a:prstGeom>
        </p:spPr>
      </p:pic>
      <p:pic>
        <p:nvPicPr>
          <p:cNvPr id="11" name="图片 10"/>
          <p:cNvPicPr>
            <a:picLocks noChangeAspect="1"/>
          </p:cNvPicPr>
          <p:nvPr/>
        </p:nvPicPr>
        <p:blipFill>
          <a:blip r:embed="rId8"/>
          <a:stretch>
            <a:fillRect/>
          </a:stretch>
        </p:blipFill>
        <p:spPr>
          <a:xfrm>
            <a:off x="35560" y="4371975"/>
            <a:ext cx="2520315" cy="623570"/>
          </a:xfrm>
          <a:prstGeom prst="rect">
            <a:avLst/>
          </a:prstGeom>
        </p:spPr>
      </p:pic>
      <p:pic>
        <p:nvPicPr>
          <p:cNvPr id="12" name="图片 11"/>
          <p:cNvPicPr>
            <a:picLocks noChangeAspect="1"/>
          </p:cNvPicPr>
          <p:nvPr/>
        </p:nvPicPr>
        <p:blipFill>
          <a:blip r:embed="rId9"/>
          <a:stretch>
            <a:fillRect/>
          </a:stretch>
        </p:blipFill>
        <p:spPr>
          <a:xfrm>
            <a:off x="3131820" y="4328160"/>
            <a:ext cx="2609850" cy="616585"/>
          </a:xfrm>
          <a:prstGeom prst="rect">
            <a:avLst/>
          </a:prstGeom>
        </p:spPr>
      </p:pic>
      <p:pic>
        <p:nvPicPr>
          <p:cNvPr id="13" name="图片 12"/>
          <p:cNvPicPr>
            <a:picLocks noChangeAspect="1"/>
          </p:cNvPicPr>
          <p:nvPr/>
        </p:nvPicPr>
        <p:blipFill>
          <a:blip r:embed="rId10"/>
          <a:stretch>
            <a:fillRect/>
          </a:stretch>
        </p:blipFill>
        <p:spPr>
          <a:xfrm>
            <a:off x="6516370" y="4324350"/>
            <a:ext cx="2181225" cy="602615"/>
          </a:xfrm>
          <a:prstGeom prst="rect">
            <a:avLst/>
          </a:prstGeom>
        </p:spPr>
      </p:pic>
      <p:pic>
        <p:nvPicPr>
          <p:cNvPr id="15" name="图片 14"/>
          <p:cNvPicPr>
            <a:picLocks noChangeAspect="1"/>
          </p:cNvPicPr>
          <p:nvPr>
            <p:custDataLst>
              <p:tags r:id="rId11"/>
            </p:custDataLst>
          </p:nvPr>
        </p:nvPicPr>
        <p:blipFill>
          <a:blip r:embed="rId12"/>
          <a:stretch>
            <a:fillRect/>
          </a:stretch>
        </p:blipFill>
        <p:spPr>
          <a:xfrm>
            <a:off x="35560" y="698500"/>
            <a:ext cx="2519680" cy="695960"/>
          </a:xfrm>
          <a:prstGeom prst="rect">
            <a:avLst/>
          </a:prstGeom>
        </p:spPr>
      </p:pic>
      <p:pic>
        <p:nvPicPr>
          <p:cNvPr id="16" name="图片 15"/>
          <p:cNvPicPr>
            <a:picLocks noChangeAspect="1"/>
          </p:cNvPicPr>
          <p:nvPr>
            <p:custDataLst>
              <p:tags r:id="rId13"/>
            </p:custDataLst>
          </p:nvPr>
        </p:nvPicPr>
        <p:blipFill>
          <a:blip r:embed="rId14"/>
          <a:stretch>
            <a:fillRect/>
          </a:stretch>
        </p:blipFill>
        <p:spPr>
          <a:xfrm>
            <a:off x="35560" y="2392045"/>
            <a:ext cx="2520315" cy="871855"/>
          </a:xfrm>
          <a:prstGeom prst="rect">
            <a:avLst/>
          </a:prstGeom>
        </p:spPr>
      </p:pic>
      <p:pic>
        <p:nvPicPr>
          <p:cNvPr id="17" name="图片 16"/>
          <p:cNvPicPr>
            <a:picLocks noChangeAspect="1"/>
          </p:cNvPicPr>
          <p:nvPr>
            <p:custDataLst>
              <p:tags r:id="rId15"/>
            </p:custDataLst>
          </p:nvPr>
        </p:nvPicPr>
        <p:blipFill>
          <a:blip r:embed="rId16"/>
          <a:stretch>
            <a:fillRect/>
          </a:stretch>
        </p:blipFill>
        <p:spPr>
          <a:xfrm>
            <a:off x="6496685" y="698500"/>
            <a:ext cx="2181225" cy="703580"/>
          </a:xfrm>
          <a:prstGeom prst="rect">
            <a:avLst/>
          </a:prstGeom>
        </p:spPr>
      </p:pic>
      <p:pic>
        <p:nvPicPr>
          <p:cNvPr id="5" name="图片 4"/>
          <p:cNvPicPr>
            <a:picLocks noChangeAspect="1"/>
          </p:cNvPicPr>
          <p:nvPr>
            <p:custDataLst>
              <p:tags r:id="rId17"/>
            </p:custDataLst>
          </p:nvPr>
        </p:nvPicPr>
        <p:blipFill>
          <a:blip r:embed="rId18"/>
          <a:stretch>
            <a:fillRect/>
          </a:stretch>
        </p:blipFill>
        <p:spPr>
          <a:xfrm>
            <a:off x="36195" y="3434080"/>
            <a:ext cx="2519680" cy="751205"/>
          </a:xfrm>
          <a:prstGeom prst="rect">
            <a:avLst/>
          </a:prstGeom>
        </p:spPr>
      </p:pic>
      <p:pic>
        <p:nvPicPr>
          <p:cNvPr id="9" name="图片 8"/>
          <p:cNvPicPr>
            <a:picLocks noChangeAspect="1"/>
          </p:cNvPicPr>
          <p:nvPr>
            <p:custDataLst>
              <p:tags r:id="rId19"/>
            </p:custDataLst>
          </p:nvPr>
        </p:nvPicPr>
        <p:blipFill>
          <a:blip r:embed="rId20"/>
          <a:stretch>
            <a:fillRect/>
          </a:stretch>
        </p:blipFill>
        <p:spPr>
          <a:xfrm>
            <a:off x="3136265" y="698500"/>
            <a:ext cx="2552700" cy="7029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noChangeArrowheads="1"/>
          </p:cNvSpPr>
          <p:nvPr>
            <p:ph type="title"/>
          </p:nvPr>
        </p:nvSpPr>
        <p:spPr>
          <a:xfrm>
            <a:off x="1178560" y="51435"/>
            <a:ext cx="6719570" cy="465455"/>
          </a:xfrm>
        </p:spPr>
        <p:txBody>
          <a:bodyPr>
            <a:noAutofit/>
          </a:bodyPr>
          <a:p>
            <a:pPr algn="ctr" defTabSz="609600">
              <a:lnSpc>
                <a:spcPct val="100000"/>
              </a:lnSpc>
              <a:spcBef>
                <a:spcPts val="0"/>
              </a:spcBef>
              <a:buClrTx/>
              <a:buSzTx/>
              <a:buFontTx/>
            </a:pPr>
            <a:r>
              <a:rPr lang="en-US" altLang="zh-CN" sz="1800">
                <a:effectLst>
                  <a:outerShdw blurRad="38100" dist="19050" dir="2700000" algn="tl" rotWithShape="0">
                    <a:schemeClr val="dk1">
                      <a:alpha val="40000"/>
                    </a:schemeClr>
                  </a:outerShdw>
                </a:effectLst>
                <a:latin typeface="新宋体" panose="02010609030101010101" charset="-122"/>
                <a:ea typeface="新宋体" panose="02010609030101010101" charset="-122"/>
                <a:sym typeface="+mn-ea"/>
              </a:rPr>
              <a:t>   </a:t>
            </a:r>
            <a:r>
              <a:rPr sz="1800">
                <a:effectLst>
                  <a:outerShdw blurRad="38100" dist="19050" dir="2700000" algn="tl" rotWithShape="0">
                    <a:schemeClr val="dk1">
                      <a:alpha val="40000"/>
                    </a:schemeClr>
                  </a:outerShdw>
                </a:effectLst>
                <a:latin typeface="新宋体" panose="02010609030101010101" charset="-122"/>
                <a:ea typeface="新宋体" panose="02010609030101010101" charset="-122"/>
                <a:sym typeface="+mn-ea"/>
              </a:rPr>
              <a:t>案例客户一：湖南成普信息科技有限公司</a:t>
            </a:r>
            <a:endParaRPr lang="zh-CN" altLang="en-US" sz="1800" b="1" kern="0">
              <a:cs typeface="Arial" panose="020B0604020202020204"/>
            </a:endParaRPr>
          </a:p>
        </p:txBody>
      </p:sp>
      <p:sp>
        <p:nvSpPr>
          <p:cNvPr id="3" name="文本框 2"/>
          <p:cNvSpPr txBox="1"/>
          <p:nvPr/>
        </p:nvSpPr>
        <p:spPr>
          <a:xfrm>
            <a:off x="193358" y="945198"/>
            <a:ext cx="8879205" cy="751205"/>
          </a:xfrm>
          <a:prstGeom prst="rect">
            <a:avLst/>
          </a:prstGeom>
          <a:solidFill>
            <a:srgbClr val="1771EA"/>
          </a:solidFill>
        </p:spPr>
        <p:txBody>
          <a:bodyPr wrap="square" rtlCol="0">
            <a:spAutoFit/>
          </a:bodyPr>
          <a:p>
            <a:pPr>
              <a:lnSpc>
                <a:spcPct val="130000"/>
              </a:lnSpc>
            </a:pPr>
            <a:r>
              <a:rPr lang="zh-CN" altLang="en-US" sz="1800">
                <a:solidFill>
                  <a:srgbClr val="FF6600"/>
                </a:solidFill>
                <a:effectLst>
                  <a:outerShdw blurRad="38100" dist="19050" dir="2700000" algn="tl" rotWithShape="0">
                    <a:schemeClr val="dk1">
                      <a:alpha val="40000"/>
                    </a:schemeClr>
                  </a:outerShdw>
                </a:effectLst>
                <a:uFillTx/>
              </a:rPr>
              <a:t>客户概述</a:t>
            </a:r>
            <a:endParaRPr lang="zh-CN" altLang="en-US" sz="1800">
              <a:solidFill>
                <a:srgbClr val="FF6600"/>
              </a:solidFill>
              <a:effectLst>
                <a:outerShdw blurRad="38100" dist="19050" dir="2700000" algn="tl" rotWithShape="0">
                  <a:schemeClr val="dk1">
                    <a:alpha val="40000"/>
                  </a:schemeClr>
                </a:outerShdw>
              </a:effectLst>
              <a:uFillTx/>
            </a:endParaRPr>
          </a:p>
          <a:p>
            <a:pPr>
              <a:lnSpc>
                <a:spcPct val="130000"/>
              </a:lnSpc>
            </a:pP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湖南成普信息科技有限公司，金蝶小微</a:t>
            </a:r>
            <a:r>
              <a:rPr lang="en-US" altLang="zh-CN"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2022</a:t>
            </a: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年最大的合作伙伴。</a:t>
            </a:r>
            <a:endPar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endParaRPr>
          </a:p>
        </p:txBody>
      </p:sp>
      <p:sp>
        <p:nvSpPr>
          <p:cNvPr id="4" name="文本框 3"/>
          <p:cNvSpPr txBox="1"/>
          <p:nvPr/>
        </p:nvSpPr>
        <p:spPr>
          <a:xfrm>
            <a:off x="193358" y="1706563"/>
            <a:ext cx="8879205" cy="1351280"/>
          </a:xfrm>
          <a:prstGeom prst="rect">
            <a:avLst/>
          </a:prstGeom>
          <a:solidFill>
            <a:srgbClr val="1771EA"/>
          </a:solidFill>
        </p:spPr>
        <p:txBody>
          <a:bodyPr wrap="square" rtlCol="0">
            <a:spAutoFit/>
          </a:bodyPr>
          <a:p>
            <a:pPr algn="l">
              <a:lnSpc>
                <a:spcPct val="130000"/>
              </a:lnSpc>
              <a:buClrTx/>
              <a:buSzTx/>
              <a:buFontTx/>
            </a:pPr>
            <a:r>
              <a:rPr lang="zh-CN" altLang="en-US" sz="1800">
                <a:solidFill>
                  <a:srgbClr val="FF6600"/>
                </a:solidFill>
                <a:effectLst>
                  <a:outerShdw blurRad="38100" dist="19050" dir="2700000" algn="tl" rotWithShape="0">
                    <a:schemeClr val="dk1">
                      <a:alpha val="40000"/>
                    </a:schemeClr>
                  </a:outerShdw>
                </a:effectLst>
                <a:uFillTx/>
              </a:rPr>
              <a:t>业务挑战</a:t>
            </a:r>
            <a:endParaRPr lang="zh-CN" altLang="en-US" sz="1800">
              <a:solidFill>
                <a:srgbClr val="FF6600"/>
              </a:solidFill>
              <a:effectLst>
                <a:outerShdw blurRad="38100" dist="19050" dir="2700000" algn="tl" rotWithShape="0">
                  <a:schemeClr val="dk1">
                    <a:alpha val="40000"/>
                  </a:schemeClr>
                </a:outerShdw>
              </a:effectLst>
              <a:uFillTx/>
            </a:endParaRPr>
          </a:p>
          <a:p>
            <a:pPr>
              <a:lnSpc>
                <a:spcPct val="130000"/>
              </a:lnSpc>
            </a:pP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公司</a:t>
            </a:r>
            <a:r>
              <a:rPr lang="en-US" altLang="zh-CN"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30</a:t>
            </a: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多个销售人员，公司如何及时了解客户的跟进记录，合同签订情况，客户服务记录，收款情况，</a:t>
            </a:r>
            <a:endPar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endParaRPr>
          </a:p>
          <a:p>
            <a:pPr>
              <a:lnSpc>
                <a:spcPct val="130000"/>
              </a:lnSpc>
            </a:pP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如何快速分配线索，如何快速知道员工的绩效，如何知道销售人员是否完成销售目标，如何计算员工的销售提成等等，给公司的管理和发展带来了很大的挑战。</a:t>
            </a:r>
            <a:endPar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endParaRPr>
          </a:p>
        </p:txBody>
      </p:sp>
      <p:sp>
        <p:nvSpPr>
          <p:cNvPr id="5" name="文本框 4"/>
          <p:cNvSpPr txBox="1"/>
          <p:nvPr/>
        </p:nvSpPr>
        <p:spPr>
          <a:xfrm>
            <a:off x="193358" y="3074988"/>
            <a:ext cx="8879205" cy="1050925"/>
          </a:xfrm>
          <a:prstGeom prst="rect">
            <a:avLst/>
          </a:prstGeom>
          <a:solidFill>
            <a:srgbClr val="1771EA"/>
          </a:solidFill>
        </p:spPr>
        <p:txBody>
          <a:bodyPr wrap="square" rtlCol="0">
            <a:spAutoFit/>
          </a:bodyPr>
          <a:p>
            <a:pPr algn="l">
              <a:lnSpc>
                <a:spcPct val="130000"/>
              </a:lnSpc>
              <a:buClrTx/>
              <a:buSzTx/>
              <a:buFontTx/>
            </a:pPr>
            <a:r>
              <a:rPr lang="zh-CN" altLang="en-US" sz="1800">
                <a:solidFill>
                  <a:srgbClr val="FF6600"/>
                </a:solidFill>
                <a:effectLst>
                  <a:outerShdw blurRad="38100" dist="19050" dir="2700000" algn="tl" rotWithShape="0">
                    <a:schemeClr val="dk1">
                      <a:alpha val="40000"/>
                    </a:schemeClr>
                  </a:outerShdw>
                </a:effectLst>
                <a:uFillTx/>
              </a:rPr>
              <a:t>解决方案</a:t>
            </a:r>
            <a:endParaRPr lang="zh-CN" altLang="en-US" sz="1800">
              <a:solidFill>
                <a:srgbClr val="FF6600"/>
              </a:solidFill>
              <a:effectLst>
                <a:outerShdw blurRad="38100" dist="19050" dir="2700000" algn="tl" rotWithShape="0">
                  <a:schemeClr val="dk1">
                    <a:alpha val="40000"/>
                  </a:schemeClr>
                </a:outerShdw>
              </a:effectLst>
              <a:uFillTx/>
            </a:endParaRPr>
          </a:p>
          <a:p>
            <a:pPr>
              <a:lnSpc>
                <a:spcPct val="130000"/>
              </a:lnSpc>
            </a:pPr>
            <a:r>
              <a:rPr lang="en-US" altLang="zh-CN"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2022</a:t>
            </a: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年</a:t>
            </a:r>
            <a:r>
              <a:rPr lang="en-US" altLang="zh-CN"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10</a:t>
            </a: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月份开始使用：为谷云</a:t>
            </a:r>
            <a:r>
              <a:rPr lang="en-US" altLang="zh-CN"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-CRM</a:t>
            </a: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【星辰版】、为谷云</a:t>
            </a:r>
            <a:r>
              <a:rPr lang="en-US" altLang="zh-CN"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a:t>
            </a: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项目管理【星辰版】、为谷云</a:t>
            </a:r>
            <a:r>
              <a:rPr lang="en-US" altLang="zh-CN"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a:t>
            </a:r>
            <a:r>
              <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rPr>
              <a:t>返利管理【星辰版】对公司的管理上升了很大一个台阶。</a:t>
            </a:r>
            <a:endParaRPr lang="zh-CN" altLang="en-US" sz="1500">
              <a:solidFill>
                <a:schemeClr val="bg1"/>
              </a:solidFill>
              <a:effectLst>
                <a:outerShdw blurRad="38100" dist="19050" dir="2700000" algn="tl" rotWithShape="0">
                  <a:schemeClr val="dk1">
                    <a:alpha val="40000"/>
                  </a:schemeClr>
                </a:outerShdw>
              </a:effectLst>
              <a:uFillTx/>
              <a:latin typeface="新宋体" panose="02010609030101010101" charset="-122"/>
              <a:ea typeface="新宋体" panose="02010609030101010101" charset="-122"/>
            </a:endParaRPr>
          </a:p>
        </p:txBody>
      </p:sp>
      <p:sp>
        <p:nvSpPr>
          <p:cNvPr id="7" name="标题 1"/>
          <p:cNvSpPr>
            <a:spLocks noGrp="1" noChangeArrowheads="1"/>
          </p:cNvSpPr>
          <p:nvPr/>
        </p:nvSpPr>
        <p:spPr>
          <a:xfrm>
            <a:off x="1177925" y="0"/>
            <a:ext cx="6719570" cy="465455"/>
          </a:xfrm>
          <a:prstGeom prst="rect">
            <a:avLst/>
          </a:prstGeom>
          <a:noFill/>
          <a:ln w="9525">
            <a:noFill/>
            <a:miter lim="800000"/>
          </a:ln>
        </p:spPr>
        <p:txBody>
          <a:bodyPr vert="horz" wrap="square" lIns="91440" tIns="45720" rIns="91440" bIns="45720" numCol="1" anchor="ctr" anchorCtr="0" compatLnSpc="1">
            <a:noAutofit/>
          </a:bodyPr>
          <a:lstStyle>
            <a:lvl1pPr algn="ctr" defTabSz="457200" rtl="0" eaLnBrk="1" fontAlgn="base" hangingPunct="1">
              <a:spcBef>
                <a:spcPct val="0"/>
              </a:spcBef>
              <a:spcAft>
                <a:spcPct val="0"/>
              </a:spcAft>
              <a:defRPr kumimoji="1" lang="zh-CN" altLang="en-US" sz="2800" b="0" i="0" u="none" strike="noStrike" kern="1200" cap="none" spc="0" normalizeH="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a:lstStyle>
          <a:p>
            <a:pPr algn="ctr" defTabSz="609600">
              <a:lnSpc>
                <a:spcPct val="100000"/>
              </a:lnSpc>
              <a:spcBef>
                <a:spcPts val="0"/>
              </a:spcBef>
              <a:buClrTx/>
              <a:buSzTx/>
              <a:buFontTx/>
            </a:pPr>
            <a:endParaRPr lang="zh-CN" altLang="en-US" sz="1575" b="1" kern="0">
              <a:cs typeface="Arial" panose="020B0604020202020204"/>
            </a:endParaRPr>
          </a:p>
          <a:p>
            <a:pPr algn="ctr" defTabSz="609600">
              <a:lnSpc>
                <a:spcPct val="100000"/>
              </a:lnSpc>
              <a:spcBef>
                <a:spcPts val="0"/>
              </a:spcBef>
              <a:buClrTx/>
              <a:buSzTx/>
              <a:buFontTx/>
            </a:pPr>
            <a:endParaRPr lang="zh-CN" altLang="en-US" sz="1575" b="1" kern="0">
              <a:cs typeface="Arial" panose="020B0604020202020204"/>
            </a:endParaRPr>
          </a:p>
          <a:p>
            <a:pPr algn="ctr" defTabSz="609600">
              <a:lnSpc>
                <a:spcPct val="100000"/>
              </a:lnSpc>
              <a:spcBef>
                <a:spcPts val="0"/>
              </a:spcBef>
              <a:buClrTx/>
              <a:buSzTx/>
              <a:buFontTx/>
            </a:pPr>
            <a:endParaRPr lang="zh-CN" altLang="en-US" sz="1575" b="1" kern="0">
              <a:cs typeface="Arial" panose="020B0604020202020204"/>
            </a:endParaRPr>
          </a:p>
        </p:txBody>
      </p:sp>
      <p:pic>
        <p:nvPicPr>
          <p:cNvPr id="16" name="图片 15"/>
          <p:cNvPicPr>
            <a:picLocks noChangeAspect="1"/>
          </p:cNvPicPr>
          <p:nvPr>
            <p:custDataLst>
              <p:tags r:id="rId1"/>
            </p:custDataLst>
          </p:nvPr>
        </p:nvPicPr>
        <p:blipFill>
          <a:blip r:embed="rId2"/>
          <a:stretch>
            <a:fillRect/>
          </a:stretch>
        </p:blipFill>
        <p:spPr>
          <a:xfrm>
            <a:off x="1691640" y="123190"/>
            <a:ext cx="906145" cy="3136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noChangeArrowheads="1"/>
          </p:cNvSpPr>
          <p:nvPr>
            <p:ph type="title"/>
          </p:nvPr>
        </p:nvSpPr>
        <p:spPr>
          <a:xfrm>
            <a:off x="1178560" y="51435"/>
            <a:ext cx="6719570" cy="465455"/>
          </a:xfrm>
        </p:spPr>
        <p:txBody>
          <a:bodyPr>
            <a:noAutofit/>
          </a:bodyPr>
          <a:p>
            <a:pPr algn="ctr" defTabSz="609600">
              <a:lnSpc>
                <a:spcPct val="100000"/>
              </a:lnSpc>
              <a:spcBef>
                <a:spcPts val="0"/>
              </a:spcBef>
              <a:buClrTx/>
              <a:buSzTx/>
              <a:buFontTx/>
            </a:pPr>
            <a:r>
              <a:rPr lang="en-US" altLang="zh-CN" sz="1800">
                <a:effectLst>
                  <a:outerShdw blurRad="38100" dist="19050" dir="2700000" algn="tl" rotWithShape="0">
                    <a:schemeClr val="dk1">
                      <a:alpha val="40000"/>
                    </a:schemeClr>
                  </a:outerShdw>
                </a:effectLst>
                <a:latin typeface="新宋体" panose="02010609030101010101" charset="-122"/>
                <a:ea typeface="新宋体" panose="02010609030101010101" charset="-122"/>
                <a:sym typeface="+mn-ea"/>
              </a:rPr>
              <a:t>   </a:t>
            </a:r>
            <a:r>
              <a:rPr sz="1800">
                <a:effectLst>
                  <a:outerShdw blurRad="38100" dist="19050" dir="2700000" algn="tl" rotWithShape="0">
                    <a:schemeClr val="dk1">
                      <a:alpha val="40000"/>
                    </a:schemeClr>
                  </a:outerShdw>
                </a:effectLst>
                <a:latin typeface="新宋体" panose="02010609030101010101" charset="-122"/>
                <a:ea typeface="新宋体" panose="02010609030101010101" charset="-122"/>
                <a:sym typeface="+mn-ea"/>
              </a:rPr>
              <a:t>案例客户二：天津梅曼激光技术有限公司</a:t>
            </a:r>
            <a:endParaRPr sz="1800">
              <a:effectLst>
                <a:outerShdw blurRad="38100" dist="19050" dir="2700000" algn="tl" rotWithShape="0">
                  <a:schemeClr val="dk1">
                    <a:alpha val="40000"/>
                  </a:schemeClr>
                </a:outerShdw>
              </a:effectLst>
              <a:latin typeface="新宋体" panose="02010609030101010101" charset="-122"/>
              <a:ea typeface="新宋体" panose="02010609030101010101" charset="-122"/>
              <a:sym typeface="+mn-ea"/>
            </a:endParaRPr>
          </a:p>
        </p:txBody>
      </p:sp>
      <p:sp>
        <p:nvSpPr>
          <p:cNvPr id="3" name="文本框 2"/>
          <p:cNvSpPr txBox="1"/>
          <p:nvPr/>
        </p:nvSpPr>
        <p:spPr>
          <a:xfrm>
            <a:off x="193358" y="514668"/>
            <a:ext cx="8879205" cy="1050925"/>
          </a:xfrm>
          <a:prstGeom prst="rect">
            <a:avLst/>
          </a:prstGeom>
          <a:solidFill>
            <a:srgbClr val="1771EA"/>
          </a:solidFill>
        </p:spPr>
        <p:txBody>
          <a:bodyPr wrap="square" rtlCol="0">
            <a:spAutoFit/>
          </a:bodyPr>
          <a:p>
            <a:pPr>
              <a:lnSpc>
                <a:spcPct val="130000"/>
              </a:lnSpc>
            </a:pPr>
            <a:r>
              <a:rPr lang="zh-CN" altLang="en-US" sz="1800">
                <a:solidFill>
                  <a:srgbClr val="FF6600"/>
                </a:solidFill>
                <a:effectLst>
                  <a:outerShdw blurRad="38100" dist="19050" dir="2700000" algn="tl" rotWithShape="0">
                    <a:schemeClr val="dk1">
                      <a:alpha val="40000"/>
                    </a:schemeClr>
                  </a:outerShdw>
                </a:effectLst>
              </a:rPr>
              <a:t>客户概述</a:t>
            </a:r>
            <a:endParaRPr lang="zh-CN" altLang="en-US" sz="1800">
              <a:solidFill>
                <a:srgbClr val="FF6600"/>
              </a:solidFill>
              <a:effectLst>
                <a:outerShdw blurRad="38100" dist="19050" dir="2700000" algn="tl" rotWithShape="0">
                  <a:schemeClr val="dk1">
                    <a:alpha val="40000"/>
                  </a:schemeClr>
                </a:outerShdw>
              </a:effectLst>
            </a:endParaRPr>
          </a:p>
          <a:p>
            <a:pPr>
              <a:lnSpc>
                <a:spcPct val="130000"/>
              </a:lnSpc>
            </a:pPr>
            <a:r>
              <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天津梅曼激光技术有限公司成立于2010年，是领先的工业级固体激光器制造商，国家高新技术企业。目前4个分子公司，销售人员</a:t>
            </a:r>
            <a:r>
              <a:rPr lang="en-US" altLang="zh-CN"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40</a:t>
            </a:r>
            <a:r>
              <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多人。</a:t>
            </a:r>
            <a:endPar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endParaRPr>
          </a:p>
        </p:txBody>
      </p:sp>
      <p:sp>
        <p:nvSpPr>
          <p:cNvPr id="4" name="文本框 3"/>
          <p:cNvSpPr txBox="1"/>
          <p:nvPr/>
        </p:nvSpPr>
        <p:spPr>
          <a:xfrm>
            <a:off x="193675" y="1491615"/>
            <a:ext cx="8879205" cy="2472055"/>
          </a:xfrm>
          <a:prstGeom prst="rect">
            <a:avLst/>
          </a:prstGeom>
          <a:solidFill>
            <a:srgbClr val="1771EA"/>
          </a:solidFill>
        </p:spPr>
        <p:txBody>
          <a:bodyPr wrap="square" rtlCol="0">
            <a:noAutofit/>
          </a:bodyPr>
          <a:p>
            <a:pPr>
              <a:lnSpc>
                <a:spcPct val="130000"/>
              </a:lnSpc>
              <a:buClrTx/>
              <a:buSzTx/>
              <a:buFontTx/>
            </a:pPr>
            <a:r>
              <a:rPr lang="zh-CN" altLang="en-US" sz="1800">
                <a:solidFill>
                  <a:srgbClr val="FF6600"/>
                </a:solidFill>
                <a:effectLst>
                  <a:outerShdw blurRad="38100" dist="19050" dir="2700000" algn="tl" rotWithShape="0">
                    <a:schemeClr val="dk1">
                      <a:alpha val="40000"/>
                    </a:schemeClr>
                  </a:outerShdw>
                </a:effectLst>
              </a:rPr>
              <a:t>业务挑战</a:t>
            </a:r>
            <a:endParaRPr lang="zh-CN" altLang="en-US" sz="1800">
              <a:solidFill>
                <a:srgbClr val="FF6600"/>
              </a:solidFill>
              <a:effectLst>
                <a:outerShdw blurRad="38100" dist="19050" dir="2700000" algn="tl" rotWithShape="0">
                  <a:schemeClr val="dk1">
                    <a:alpha val="40000"/>
                  </a:schemeClr>
                </a:outerShdw>
              </a:effectLst>
            </a:endParaRPr>
          </a:p>
          <a:p>
            <a:pPr>
              <a:lnSpc>
                <a:spcPct val="130000"/>
              </a:lnSpc>
            </a:pPr>
            <a:endPar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endParaRPr>
          </a:p>
        </p:txBody>
      </p:sp>
      <p:sp>
        <p:nvSpPr>
          <p:cNvPr id="5" name="文本框 4"/>
          <p:cNvSpPr txBox="1"/>
          <p:nvPr/>
        </p:nvSpPr>
        <p:spPr>
          <a:xfrm>
            <a:off x="107633" y="3795713"/>
            <a:ext cx="8879205" cy="1050925"/>
          </a:xfrm>
          <a:prstGeom prst="rect">
            <a:avLst/>
          </a:prstGeom>
          <a:solidFill>
            <a:srgbClr val="1771EA"/>
          </a:solidFill>
        </p:spPr>
        <p:txBody>
          <a:bodyPr wrap="square" rtlCol="0">
            <a:spAutoFit/>
          </a:bodyPr>
          <a:p>
            <a:pPr>
              <a:lnSpc>
                <a:spcPct val="130000"/>
              </a:lnSpc>
              <a:buClrTx/>
              <a:buSzTx/>
              <a:buFontTx/>
            </a:pPr>
            <a:r>
              <a:rPr lang="zh-CN" altLang="en-US" sz="1800">
                <a:solidFill>
                  <a:srgbClr val="FF6600"/>
                </a:solidFill>
                <a:effectLst>
                  <a:outerShdw blurRad="38100" dist="19050" dir="2700000" algn="tl" rotWithShape="0">
                    <a:schemeClr val="dk1">
                      <a:alpha val="40000"/>
                    </a:schemeClr>
                  </a:outerShdw>
                </a:effectLst>
              </a:rPr>
              <a:t>解决方案</a:t>
            </a:r>
            <a:endParaRPr lang="zh-CN" altLang="en-US" sz="1800">
              <a:solidFill>
                <a:srgbClr val="FF6600"/>
              </a:solidFill>
              <a:effectLst>
                <a:outerShdw blurRad="38100" dist="19050" dir="2700000" algn="tl" rotWithShape="0">
                  <a:schemeClr val="dk1">
                    <a:alpha val="40000"/>
                  </a:schemeClr>
                </a:outerShdw>
              </a:effectLst>
            </a:endParaRPr>
          </a:p>
          <a:p>
            <a:pPr>
              <a:lnSpc>
                <a:spcPct val="130000"/>
              </a:lnSpc>
            </a:pPr>
            <a:r>
              <a:rPr lang="en-US" altLang="zh-CN"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2022</a:t>
            </a:r>
            <a:r>
              <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年</a:t>
            </a:r>
            <a:r>
              <a:rPr lang="en-US" altLang="zh-CN"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10</a:t>
            </a:r>
            <a:r>
              <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月份开始使用：为谷云</a:t>
            </a:r>
            <a:r>
              <a:rPr lang="en-US" altLang="zh-CN"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-CRM</a:t>
            </a:r>
            <a:r>
              <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【星辰版】、为谷云</a:t>
            </a:r>
            <a:r>
              <a:rPr lang="en-US" altLang="zh-CN"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a:t>
            </a:r>
            <a:r>
              <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rPr>
              <a:t>返利管理【星辰版】，我公司对其业务特点进行了针对性的系统改进，很好的满足了客户的需求，提升了</a:t>
            </a:r>
            <a:r>
              <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sym typeface="+mn-ea"/>
              </a:rPr>
              <a:t>梅曼激光对销售对客户的管理能力。</a:t>
            </a:r>
            <a:endParaRPr lang="zh-CN" altLang="en-US" sz="1500">
              <a:solidFill>
                <a:schemeClr val="bg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endParaRPr>
          </a:p>
        </p:txBody>
      </p:sp>
      <p:sp>
        <p:nvSpPr>
          <p:cNvPr id="7" name="标题 1"/>
          <p:cNvSpPr>
            <a:spLocks noGrp="1" noChangeArrowheads="1"/>
          </p:cNvSpPr>
          <p:nvPr/>
        </p:nvSpPr>
        <p:spPr>
          <a:xfrm>
            <a:off x="1177925" y="0"/>
            <a:ext cx="6719570" cy="465455"/>
          </a:xfrm>
          <a:prstGeom prst="rect">
            <a:avLst/>
          </a:prstGeom>
          <a:noFill/>
          <a:ln w="9525">
            <a:noFill/>
            <a:miter lim="800000"/>
          </a:ln>
        </p:spPr>
        <p:txBody>
          <a:bodyPr vert="horz" wrap="square" lIns="91440" tIns="45720" rIns="91440" bIns="45720" numCol="1" anchor="ctr" anchorCtr="0" compatLnSpc="1">
            <a:noAutofit/>
          </a:bodyPr>
          <a:lstStyle>
            <a:lvl1pPr algn="ctr" defTabSz="457200" rtl="0" eaLnBrk="1" fontAlgn="base" hangingPunct="1">
              <a:spcBef>
                <a:spcPct val="0"/>
              </a:spcBef>
              <a:spcAft>
                <a:spcPct val="0"/>
              </a:spcAft>
              <a:defRPr kumimoji="1" lang="zh-CN" altLang="en-US" sz="2800" b="0" i="0" u="none" strike="noStrike" kern="1200" cap="none" spc="0" normalizeH="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defRPr>
            </a:lvl1pPr>
            <a:lvl2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6pPr>
            <a:lvl7pPr marL="9144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7pPr>
            <a:lvl8pPr marL="13716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8pPr>
            <a:lvl9pPr marL="1828800" algn="l" defTabSz="457200" rtl="0" eaLnBrk="1" fontAlgn="base" hangingPunct="1">
              <a:spcBef>
                <a:spcPct val="0"/>
              </a:spcBef>
              <a:spcAft>
                <a:spcPct val="0"/>
              </a:spcAft>
              <a:defRPr kumimoji="1"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9pPr>
          </a:lstStyle>
          <a:p>
            <a:pPr algn="ctr" defTabSz="609600">
              <a:lnSpc>
                <a:spcPct val="100000"/>
              </a:lnSpc>
              <a:spcBef>
                <a:spcPts val="0"/>
              </a:spcBef>
              <a:buClrTx/>
              <a:buSzTx/>
              <a:buFontTx/>
            </a:pPr>
            <a:endParaRPr lang="zh-CN" altLang="en-US" sz="1575" b="1" kern="0">
              <a:cs typeface="Arial" panose="020B0604020202020204"/>
            </a:endParaRPr>
          </a:p>
          <a:p>
            <a:pPr algn="ctr" defTabSz="609600">
              <a:lnSpc>
                <a:spcPct val="100000"/>
              </a:lnSpc>
              <a:spcBef>
                <a:spcPts val="0"/>
              </a:spcBef>
              <a:buClrTx/>
              <a:buSzTx/>
              <a:buFontTx/>
            </a:pPr>
            <a:endParaRPr lang="zh-CN" altLang="en-US" sz="1575" b="1" kern="0">
              <a:cs typeface="Arial" panose="020B0604020202020204"/>
            </a:endParaRPr>
          </a:p>
          <a:p>
            <a:pPr algn="ctr" defTabSz="609600">
              <a:lnSpc>
                <a:spcPct val="100000"/>
              </a:lnSpc>
              <a:spcBef>
                <a:spcPts val="0"/>
              </a:spcBef>
              <a:buClrTx/>
              <a:buSzTx/>
              <a:buFontTx/>
            </a:pPr>
            <a:endParaRPr lang="zh-CN" altLang="en-US" sz="1575" b="1" kern="0">
              <a:cs typeface="Arial" panose="020B0604020202020204"/>
            </a:endParaRPr>
          </a:p>
        </p:txBody>
      </p:sp>
      <p:pic>
        <p:nvPicPr>
          <p:cNvPr id="100" name="图片 99"/>
          <p:cNvPicPr/>
          <p:nvPr/>
        </p:nvPicPr>
        <p:blipFill>
          <a:blip r:embed="rId1"/>
          <a:stretch>
            <a:fillRect/>
          </a:stretch>
        </p:blipFill>
        <p:spPr>
          <a:xfrm>
            <a:off x="1619250" y="123190"/>
            <a:ext cx="1016000" cy="389255"/>
          </a:xfrm>
          <a:prstGeom prst="rect">
            <a:avLst/>
          </a:prstGeom>
          <a:noFill/>
          <a:ln w="9525">
            <a:noFill/>
          </a:ln>
        </p:spPr>
      </p:pic>
      <p:pic>
        <p:nvPicPr>
          <p:cNvPr id="6" name="图片 5"/>
          <p:cNvPicPr>
            <a:picLocks noChangeAspect="1"/>
          </p:cNvPicPr>
          <p:nvPr>
            <p:custDataLst>
              <p:tags r:id="rId2"/>
            </p:custDataLst>
          </p:nvPr>
        </p:nvPicPr>
        <p:blipFill>
          <a:blip r:embed="rId3"/>
          <a:stretch>
            <a:fillRect/>
          </a:stretch>
        </p:blipFill>
        <p:spPr>
          <a:xfrm>
            <a:off x="323850" y="1923415"/>
            <a:ext cx="7191375" cy="19488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标题 2"/>
          <p:cNvSpPr>
            <a:spLocks noGrp="1"/>
          </p:cNvSpPr>
          <p:nvPr>
            <p:ph type="title"/>
          </p:nvPr>
        </p:nvSpPr>
        <p:spPr>
          <a:xfrm>
            <a:off x="323850" y="1"/>
            <a:ext cx="7289800" cy="520700"/>
          </a:xfrm>
        </p:spPr>
        <p:txBody>
          <a:bodyPr>
            <a:normAutofit/>
          </a:bodyPr>
          <a:lstStyle/>
          <a:p>
            <a:r>
              <a:rPr lang="zh-CN" altLang="en-US" sz="2400" dirty="0" smtClean="0">
                <a:latin typeface="微软雅黑" panose="020B0503020204020204" pitchFamily="34" charset="-122"/>
                <a:ea typeface="微软雅黑" panose="020B0503020204020204" pitchFamily="34" charset="-122"/>
              </a:rPr>
              <a:t>以客户</a:t>
            </a:r>
            <a:r>
              <a:rPr lang="zh-CN" altLang="en-US" sz="2400" dirty="0">
                <a:latin typeface="微软雅黑" panose="020B0503020204020204" pitchFamily="34" charset="-122"/>
                <a:ea typeface="微软雅黑" panose="020B0503020204020204" pitchFamily="34" charset="-122"/>
              </a:rPr>
              <a:t>为</a:t>
            </a:r>
            <a:r>
              <a:rPr lang="zh-CN" altLang="en-US" sz="2400" dirty="0" smtClean="0">
                <a:latin typeface="微软雅黑" panose="020B0503020204020204" pitchFamily="34" charset="-122"/>
                <a:ea typeface="微软雅黑" panose="020B0503020204020204" pitchFamily="34" charset="-122"/>
              </a:rPr>
              <a:t>中心的解决方案</a:t>
            </a:r>
            <a:endParaRPr sz="2400" dirty="0" smtClean="0">
              <a:latin typeface="微软雅黑" panose="020B0503020204020204" pitchFamily="34" charset="-122"/>
              <a:ea typeface="微软雅黑" panose="020B0503020204020204" pitchFamily="34" charset="-122"/>
            </a:endParaRPr>
          </a:p>
        </p:txBody>
      </p:sp>
      <p:sp>
        <p:nvSpPr>
          <p:cNvPr id="14" name="Oval 2"/>
          <p:cNvSpPr>
            <a:spLocks noChangeArrowheads="1"/>
          </p:cNvSpPr>
          <p:nvPr/>
        </p:nvSpPr>
        <p:spPr bwMode="auto">
          <a:xfrm>
            <a:off x="2070760" y="1145444"/>
            <a:ext cx="6275910" cy="3010257"/>
          </a:xfrm>
          <a:prstGeom prst="ellipse">
            <a:avLst/>
          </a:prstGeom>
          <a:solidFill>
            <a:schemeClr val="bg1"/>
          </a:solidFill>
          <a:ln w="28575">
            <a:solidFill>
              <a:schemeClr val="accent6">
                <a:lumMod val="20000"/>
                <a:lumOff val="80000"/>
              </a:schemeClr>
            </a:solidFill>
            <a:round/>
          </a:ln>
          <a:effectLst>
            <a:outerShdw blurRad="76200" dir="13500000" sy="23000" kx="1200000" algn="br" rotWithShape="0">
              <a:prstClr val="black">
                <a:alpha val="20000"/>
              </a:prstClr>
            </a:outerShdw>
          </a:effectLst>
        </p:spPr>
        <p:txBody>
          <a:bodyPr wrap="none" anchor="ctr"/>
          <a:lstStyle/>
          <a:p>
            <a:pPr fontAlgn="auto">
              <a:spcBef>
                <a:spcPts val="0"/>
              </a:spcBef>
              <a:spcAft>
                <a:spcPts val="0"/>
              </a:spcAft>
              <a:defRPr/>
            </a:pPr>
            <a:endParaRPr lang="zh-CN" altLang="en-US" sz="1800" kern="0">
              <a:solidFill>
                <a:sysClr val="windowText" lastClr="000000"/>
              </a:solidFill>
              <a:latin typeface="微软雅黑" panose="020B0503020204020204" pitchFamily="34" charset="-122"/>
              <a:ea typeface="微软雅黑" panose="020B0503020204020204" pitchFamily="34" charset="-122"/>
            </a:endParaRPr>
          </a:p>
        </p:txBody>
      </p:sp>
      <p:pic>
        <p:nvPicPr>
          <p:cNvPr id="15" name="Picture 7" descr="D:\工作\ppt修改\PPT图库\资料\服务平台架构资料\003.png"/>
          <p:cNvPicPr>
            <a:picLocks noChangeAspect="1" noChangeArrowheads="1"/>
          </p:cNvPicPr>
          <p:nvPr/>
        </p:nvPicPr>
        <p:blipFill>
          <a:blip r:embed="rId1" cstate="print"/>
          <a:srcRect/>
          <a:stretch>
            <a:fillRect/>
          </a:stretch>
        </p:blipFill>
        <p:spPr bwMode="auto">
          <a:xfrm>
            <a:off x="7709025" y="870785"/>
            <a:ext cx="1407291" cy="686844"/>
          </a:xfrm>
          <a:prstGeom prst="rect">
            <a:avLst/>
          </a:prstGeom>
          <a:noFill/>
          <a:ln w="9525">
            <a:noFill/>
            <a:miter lim="800000"/>
            <a:headEnd/>
            <a:tailEnd/>
          </a:ln>
        </p:spPr>
      </p:pic>
      <p:grpSp>
        <p:nvGrpSpPr>
          <p:cNvPr id="23" name="组合 22"/>
          <p:cNvGrpSpPr/>
          <p:nvPr/>
        </p:nvGrpSpPr>
        <p:grpSpPr>
          <a:xfrm>
            <a:off x="183704" y="513443"/>
            <a:ext cx="2152686" cy="1169238"/>
            <a:chOff x="6572930" y="604623"/>
            <a:chExt cx="2152686" cy="1169238"/>
          </a:xfrm>
        </p:grpSpPr>
        <p:pic>
          <p:nvPicPr>
            <p:cNvPr id="26" name="图片 25" descr="图表-1-01-3.png"/>
            <p:cNvPicPr>
              <a:picLocks noChangeAspect="1"/>
            </p:cNvPicPr>
            <p:nvPr/>
          </p:nvPicPr>
          <p:blipFill>
            <a:blip r:embed="rId2" cstate="print"/>
            <a:stretch>
              <a:fillRect/>
            </a:stretch>
          </p:blipFill>
          <p:spPr>
            <a:xfrm>
              <a:off x="6572930" y="1290998"/>
              <a:ext cx="1584176" cy="482863"/>
            </a:xfrm>
            <a:prstGeom prst="rect">
              <a:avLst/>
            </a:prstGeom>
          </p:spPr>
        </p:pic>
        <p:pic>
          <p:nvPicPr>
            <p:cNvPr id="27" name="Picture 3" descr="D:\工作\ppt修改\PPT图库\资料\服务平台架构资料\j001.png"/>
            <p:cNvPicPr>
              <a:picLocks noChangeAspect="1" noChangeArrowheads="1"/>
            </p:cNvPicPr>
            <p:nvPr>
              <p:custDataLst>
                <p:tags r:id="rId3"/>
              </p:custDataLst>
            </p:nvPr>
          </p:nvPicPr>
          <p:blipFill>
            <a:blip r:embed="rId4" cstate="print"/>
            <a:srcRect/>
            <a:stretch>
              <a:fillRect/>
            </a:stretch>
          </p:blipFill>
          <p:spPr bwMode="auto">
            <a:xfrm>
              <a:off x="6948264" y="604623"/>
              <a:ext cx="1152128" cy="1058542"/>
            </a:xfrm>
            <a:prstGeom prst="rect">
              <a:avLst/>
            </a:prstGeom>
            <a:noFill/>
            <a:ln w="9525">
              <a:noFill/>
              <a:miter lim="800000"/>
              <a:headEnd/>
              <a:tailEnd/>
            </a:ln>
          </p:spPr>
        </p:pic>
        <p:sp>
          <p:nvSpPr>
            <p:cNvPr id="28" name="Text Box 58"/>
            <p:cNvSpPr txBox="1">
              <a:spLocks noChangeArrowheads="1"/>
            </p:cNvSpPr>
            <p:nvPr/>
          </p:nvSpPr>
          <p:spPr bwMode="auto">
            <a:xfrm>
              <a:off x="6660232" y="715778"/>
              <a:ext cx="900100" cy="246221"/>
            </a:xfrm>
            <a:prstGeom prst="rect">
              <a:avLst/>
            </a:prstGeom>
            <a:noFill/>
            <a:ln w="9525" algn="ctr">
              <a:noFill/>
              <a:miter lim="800000"/>
            </a:ln>
            <a:effectLst>
              <a:prstShdw prst="shdw17" dist="17961" dir="2700000">
                <a:schemeClr val="accent1">
                  <a:gamma/>
                  <a:shade val="60000"/>
                  <a:invGamma/>
                </a:schemeClr>
              </a:prstShdw>
            </a:effectLst>
          </p:spPr>
          <p:txBody>
            <a:bodyPr wrap="square">
              <a:spAutoFit/>
            </a:bodyPr>
            <a:lstStyle/>
            <a:p>
              <a:pPr algn="ctr" eaLnBrk="0" hangingPunct="0">
                <a:spcBef>
                  <a:spcPts val="0"/>
                </a:spcBef>
                <a:buClr>
                  <a:srgbClr val="E1B40C"/>
                </a:buClr>
                <a:buSzPct val="80000"/>
                <a:buFont typeface="Wingdings" panose="05000000000000000000" pitchFamily="2" charset="2"/>
                <a:buNone/>
                <a:defRPr/>
              </a:pPr>
              <a:r>
                <a:rPr lang="zh-CN" altLang="en-US" sz="1000" b="1"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总部</a:t>
              </a:r>
              <a:endParaRPr lang="en-US" altLang="zh-CN" sz="1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TextBox 28"/>
            <p:cNvSpPr txBox="1"/>
            <p:nvPr/>
          </p:nvSpPr>
          <p:spPr bwMode="auto">
            <a:xfrm>
              <a:off x="6572930" y="1261675"/>
              <a:ext cx="1000143" cy="275590"/>
            </a:xfrm>
            <a:prstGeom prst="rect">
              <a:avLst/>
            </a:prstGeom>
            <a:noFill/>
            <a:effectLst>
              <a:glow rad="63500">
                <a:schemeClr val="accent1">
                  <a:satMod val="175000"/>
                  <a:alpha val="40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kumimoji="1" lang="zh-CN" altLang="en-US" sz="1200" b="1" smtClean="0">
                  <a:solidFill>
                    <a:srgbClr val="000000"/>
                  </a:solidFill>
                  <a:latin typeface="微软雅黑" panose="020B0503020204020204" pitchFamily="34" charset="-122"/>
                  <a:ea typeface="微软雅黑" panose="020B0503020204020204" pitchFamily="34" charset="-122"/>
                </a:rPr>
                <a:t>营销部门</a:t>
              </a:r>
              <a:endParaRPr kumimoji="1" lang="zh-CN" altLang="en-US" sz="1200" b="1" dirty="0" smtClean="0">
                <a:solidFill>
                  <a:srgbClr val="000000"/>
                </a:solidFill>
                <a:latin typeface="微软雅黑" panose="020B0503020204020204" pitchFamily="34" charset="-122"/>
                <a:ea typeface="微软雅黑" panose="020B0503020204020204" pitchFamily="34" charset="-122"/>
              </a:endParaRPr>
            </a:p>
          </p:txBody>
        </p:sp>
        <p:sp>
          <p:nvSpPr>
            <p:cNvPr id="30" name="TextBox 29"/>
            <p:cNvSpPr txBox="1"/>
            <p:nvPr/>
          </p:nvSpPr>
          <p:spPr bwMode="auto">
            <a:xfrm>
              <a:off x="7725473" y="1169342"/>
              <a:ext cx="1000143" cy="229870"/>
            </a:xfrm>
            <a:prstGeom prst="rect">
              <a:avLst/>
            </a:prstGeom>
            <a:noFill/>
            <a:effectLst>
              <a:glow rad="63500">
                <a:schemeClr val="accent1">
                  <a:satMod val="175000"/>
                  <a:alpha val="40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kumimoji="1" lang="zh-CN" altLang="en-US" sz="900" b="1" smtClean="0">
                  <a:solidFill>
                    <a:srgbClr val="000000"/>
                  </a:solidFill>
                  <a:latin typeface="微软雅黑" panose="020B0503020204020204" pitchFamily="34" charset="-122"/>
                  <a:ea typeface="微软雅黑" panose="020B0503020204020204" pitchFamily="34" charset="-122"/>
                </a:rPr>
                <a:t>财务部门</a:t>
              </a:r>
              <a:endParaRPr kumimoji="1" lang="en-US" altLang="zh-CN" sz="900" b="1" dirty="0">
                <a:solidFill>
                  <a:srgbClr val="000000"/>
                </a:solidFill>
                <a:latin typeface="微软雅黑" panose="020B0503020204020204" pitchFamily="34" charset="-122"/>
                <a:ea typeface="微软雅黑" panose="020B0503020204020204" pitchFamily="34" charset="-122"/>
              </a:endParaRPr>
            </a:p>
          </p:txBody>
        </p:sp>
      </p:grpSp>
      <p:sp>
        <p:nvSpPr>
          <p:cNvPr id="31" name="椭圆 30"/>
          <p:cNvSpPr/>
          <p:nvPr/>
        </p:nvSpPr>
        <p:spPr bwMode="auto">
          <a:xfrm>
            <a:off x="5438276" y="588134"/>
            <a:ext cx="1099639" cy="781920"/>
          </a:xfrm>
          <a:prstGeom prst="ellipse">
            <a:avLst/>
          </a:prstGeom>
          <a:solidFill>
            <a:srgbClr val="7030A0"/>
          </a:solidFill>
          <a:ln w="3175">
            <a:solidFill>
              <a:schemeClr val="accent6">
                <a:lumMod val="20000"/>
                <a:lumOff val="80000"/>
              </a:schemeClr>
            </a:solidFill>
            <a:round/>
          </a:ln>
          <a:effectLst>
            <a:outerShdw blurRad="76200" dir="13500000" sy="23000" kx="1200000" algn="br" rotWithShape="0">
              <a:prstClr val="black">
                <a:alpha val="20000"/>
              </a:prstClr>
            </a:outerShdw>
          </a:effectLst>
        </p:spPr>
        <p:txBody>
          <a:bodyPr wrap="none" anchor="ctr"/>
          <a:lstStyle/>
          <a:p>
            <a:pPr algn="ctr" fontAlgn="auto">
              <a:spcBef>
                <a:spcPts val="0"/>
              </a:spcBef>
              <a:spcAft>
                <a:spcPts val="0"/>
              </a:spcAft>
            </a:pPr>
            <a:r>
              <a:rPr lang="zh-CN" altLang="en-US" sz="1800" b="1" kern="0">
                <a:solidFill>
                  <a:srgbClr val="FFFFFF"/>
                </a:solidFill>
                <a:latin typeface="微软雅黑" panose="020B0503020204020204" pitchFamily="34" charset="-122"/>
                <a:ea typeface="微软雅黑" panose="020B0503020204020204" pitchFamily="34" charset="-122"/>
              </a:rPr>
              <a:t>商机</a:t>
            </a:r>
            <a:endParaRPr lang="zh-CN" altLang="en-US" sz="1800" b="1" kern="0">
              <a:solidFill>
                <a:srgbClr val="FFFFFF"/>
              </a:solidFill>
              <a:latin typeface="微软雅黑" panose="020B0503020204020204" pitchFamily="34" charset="-122"/>
              <a:ea typeface="微软雅黑" panose="020B0503020204020204" pitchFamily="34" charset="-122"/>
            </a:endParaRPr>
          </a:p>
        </p:txBody>
      </p:sp>
      <p:sp>
        <p:nvSpPr>
          <p:cNvPr id="32" name="椭圆 31"/>
          <p:cNvSpPr/>
          <p:nvPr/>
        </p:nvSpPr>
        <p:spPr bwMode="auto">
          <a:xfrm>
            <a:off x="4165724" y="3806304"/>
            <a:ext cx="1099639" cy="781920"/>
          </a:xfrm>
          <a:prstGeom prst="ellipse">
            <a:avLst/>
          </a:prstGeom>
          <a:solidFill>
            <a:srgbClr val="00B050"/>
          </a:solidFill>
          <a:ln w="3175">
            <a:solidFill>
              <a:schemeClr val="accent6">
                <a:lumMod val="20000"/>
                <a:lumOff val="80000"/>
              </a:schemeClr>
            </a:solidFill>
            <a:round/>
          </a:ln>
          <a:effectLst>
            <a:outerShdw blurRad="76200" dir="13500000" sy="23000" kx="1200000" algn="br" rotWithShape="0">
              <a:prstClr val="black">
                <a:alpha val="20000"/>
              </a:prstClr>
            </a:outerShdw>
          </a:effectLst>
        </p:spPr>
        <p:txBody>
          <a:bodyPr wrap="none" anchor="ctr"/>
          <a:lstStyle/>
          <a:p>
            <a:pPr algn="ctr" fontAlgn="auto">
              <a:spcBef>
                <a:spcPts val="0"/>
              </a:spcBef>
              <a:spcAft>
                <a:spcPts val="0"/>
              </a:spcAft>
            </a:pPr>
            <a:r>
              <a:rPr lang="zh-CN" altLang="en-US" sz="1800" b="1" kern="0">
                <a:solidFill>
                  <a:srgbClr val="FFFFFF"/>
                </a:solidFill>
                <a:latin typeface="微软雅黑" panose="020B0503020204020204" pitchFamily="34" charset="-122"/>
                <a:ea typeface="微软雅黑" panose="020B0503020204020204" pitchFamily="34" charset="-122"/>
              </a:rPr>
              <a:t>服务</a:t>
            </a:r>
            <a:endParaRPr lang="zh-CN" altLang="en-US" sz="1800" b="1" kern="0">
              <a:solidFill>
                <a:srgbClr val="FFFFFF"/>
              </a:solidFill>
              <a:latin typeface="微软雅黑" panose="020B0503020204020204" pitchFamily="34" charset="-122"/>
              <a:ea typeface="微软雅黑" panose="020B0503020204020204" pitchFamily="34" charset="-122"/>
            </a:endParaRPr>
          </a:p>
        </p:txBody>
      </p:sp>
      <p:sp>
        <p:nvSpPr>
          <p:cNvPr id="33" name="TextBox 32"/>
          <p:cNvSpPr txBox="1"/>
          <p:nvPr/>
        </p:nvSpPr>
        <p:spPr bwMode="auto">
          <a:xfrm>
            <a:off x="8116173" y="801176"/>
            <a:ext cx="1000143" cy="275590"/>
          </a:xfrm>
          <a:prstGeom prst="rect">
            <a:avLst/>
          </a:prstGeom>
          <a:noFill/>
          <a:effectLst>
            <a:glow rad="63500">
              <a:schemeClr val="accent1">
                <a:satMod val="175000"/>
                <a:alpha val="40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kumimoji="1" lang="zh-CN" altLang="en-US" sz="1200" b="1" dirty="0">
                <a:solidFill>
                  <a:srgbClr val="000000"/>
                </a:solidFill>
                <a:latin typeface="微软雅黑" panose="020B0503020204020204" pitchFamily="34" charset="-122"/>
                <a:ea typeface="微软雅黑" panose="020B0503020204020204" pitchFamily="34" charset="-122"/>
              </a:rPr>
              <a:t>销售</a:t>
            </a:r>
            <a:r>
              <a:rPr kumimoji="1" lang="zh-CN" altLang="en-US" sz="1200" b="1" dirty="0" smtClean="0">
                <a:solidFill>
                  <a:srgbClr val="000000"/>
                </a:solidFill>
                <a:latin typeface="微软雅黑" panose="020B0503020204020204" pitchFamily="34" charset="-122"/>
                <a:ea typeface="微软雅黑" panose="020B0503020204020204" pitchFamily="34" charset="-122"/>
              </a:rPr>
              <a:t>部门</a:t>
            </a:r>
            <a:endParaRPr kumimoji="1" lang="en-US" altLang="zh-CN" sz="1200" b="1" dirty="0">
              <a:solidFill>
                <a:srgbClr val="000000"/>
              </a:solidFill>
              <a:latin typeface="微软雅黑" panose="020B0503020204020204" pitchFamily="34" charset="-122"/>
              <a:ea typeface="微软雅黑" panose="020B0503020204020204" pitchFamily="34" charset="-122"/>
            </a:endParaRPr>
          </a:p>
        </p:txBody>
      </p:sp>
      <p:pic>
        <p:nvPicPr>
          <p:cNvPr id="34" name="图片 70" descr="j005.png"/>
          <p:cNvPicPr>
            <a:picLocks noChangeAspect="1"/>
          </p:cNvPicPr>
          <p:nvPr/>
        </p:nvPicPr>
        <p:blipFill>
          <a:blip r:embed="rId5" cstate="print"/>
          <a:srcRect/>
          <a:stretch>
            <a:fillRect/>
          </a:stretch>
        </p:blipFill>
        <p:spPr bwMode="auto">
          <a:xfrm>
            <a:off x="7708999" y="472647"/>
            <a:ext cx="500062" cy="698500"/>
          </a:xfrm>
          <a:prstGeom prst="rect">
            <a:avLst/>
          </a:prstGeom>
          <a:noFill/>
          <a:ln w="9525">
            <a:noFill/>
            <a:miter lim="800000"/>
            <a:headEnd/>
            <a:tailEnd/>
          </a:ln>
        </p:spPr>
      </p:pic>
      <p:grpSp>
        <p:nvGrpSpPr>
          <p:cNvPr id="35" name="组合 34"/>
          <p:cNvGrpSpPr/>
          <p:nvPr/>
        </p:nvGrpSpPr>
        <p:grpSpPr>
          <a:xfrm>
            <a:off x="134601" y="3573083"/>
            <a:ext cx="1668388" cy="1069779"/>
            <a:chOff x="5266452" y="3806227"/>
            <a:chExt cx="1668388" cy="1069779"/>
          </a:xfrm>
        </p:grpSpPr>
        <p:pic>
          <p:nvPicPr>
            <p:cNvPr id="36" name="图片 35" descr="图表-1-01-2.png"/>
            <p:cNvPicPr>
              <a:picLocks noChangeAspect="1"/>
            </p:cNvPicPr>
            <p:nvPr/>
          </p:nvPicPr>
          <p:blipFill>
            <a:blip r:embed="rId6" cstate="print">
              <a:duotone>
                <a:schemeClr val="accent1">
                  <a:shade val="45000"/>
                  <a:satMod val="135000"/>
                </a:schemeClr>
                <a:prstClr val="white"/>
              </a:duotone>
            </a:blip>
            <a:srcRect/>
            <a:stretch>
              <a:fillRect/>
            </a:stretch>
          </p:blipFill>
          <p:spPr bwMode="auto">
            <a:xfrm>
              <a:off x="5266452" y="3984813"/>
              <a:ext cx="1668387" cy="891193"/>
            </a:xfrm>
            <a:prstGeom prst="rect">
              <a:avLst/>
            </a:prstGeom>
            <a:noFill/>
            <a:ln w="9525">
              <a:noFill/>
              <a:miter lim="800000"/>
              <a:headEnd/>
              <a:tailEnd/>
            </a:ln>
          </p:spPr>
        </p:pic>
        <p:pic>
          <p:nvPicPr>
            <p:cNvPr id="37" name="图片 73" descr="图表-3-09.png"/>
            <p:cNvPicPr>
              <a:picLocks noChangeAspect="1"/>
            </p:cNvPicPr>
            <p:nvPr/>
          </p:nvPicPr>
          <p:blipFill>
            <a:blip r:embed="rId7" cstate="print"/>
            <a:srcRect/>
            <a:stretch>
              <a:fillRect/>
            </a:stretch>
          </p:blipFill>
          <p:spPr bwMode="auto">
            <a:xfrm>
              <a:off x="5372011" y="3806227"/>
              <a:ext cx="325437" cy="595313"/>
            </a:xfrm>
            <a:prstGeom prst="rect">
              <a:avLst/>
            </a:prstGeom>
            <a:noFill/>
            <a:ln w="9525">
              <a:noFill/>
              <a:miter lim="800000"/>
              <a:headEnd/>
              <a:tailEnd/>
            </a:ln>
          </p:spPr>
        </p:pic>
        <p:sp>
          <p:nvSpPr>
            <p:cNvPr id="38" name="TextBox 37"/>
            <p:cNvSpPr txBox="1"/>
            <p:nvPr/>
          </p:nvSpPr>
          <p:spPr bwMode="auto">
            <a:xfrm>
              <a:off x="5589534" y="4139930"/>
              <a:ext cx="1345306" cy="252730"/>
            </a:xfrm>
            <a:prstGeom prst="rect">
              <a:avLst/>
            </a:prstGeom>
            <a:noFill/>
            <a:effectLst>
              <a:glow rad="63500">
                <a:schemeClr val="accent1">
                  <a:satMod val="175000"/>
                  <a:alpha val="40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kumimoji="1" lang="zh-CN" altLang="en-US" sz="1050" b="1" smtClean="0">
                  <a:solidFill>
                    <a:srgbClr val="000000"/>
                  </a:solidFill>
                  <a:latin typeface="微软雅黑" panose="020B0503020204020204" pitchFamily="34" charset="-122"/>
                  <a:ea typeface="微软雅黑" panose="020B0503020204020204" pitchFamily="34" charset="-122"/>
                </a:rPr>
                <a:t>售</a:t>
              </a:r>
              <a:r>
                <a:rPr kumimoji="1" lang="zh-CN" altLang="en-US" sz="1050" b="1">
                  <a:solidFill>
                    <a:srgbClr val="000000"/>
                  </a:solidFill>
                  <a:latin typeface="微软雅黑" panose="020B0503020204020204" pitchFamily="34" charset="-122"/>
                  <a:ea typeface="微软雅黑" panose="020B0503020204020204" pitchFamily="34" charset="-122"/>
                </a:rPr>
                <a:t>后</a:t>
              </a:r>
              <a:r>
                <a:rPr kumimoji="1" lang="zh-CN" altLang="en-US" sz="1050" b="1" smtClean="0">
                  <a:solidFill>
                    <a:srgbClr val="000000"/>
                  </a:solidFill>
                  <a:latin typeface="微软雅黑" panose="020B0503020204020204" pitchFamily="34" charset="-122"/>
                  <a:ea typeface="微软雅黑" panose="020B0503020204020204" pitchFamily="34" charset="-122"/>
                </a:rPr>
                <a:t>服务部门</a:t>
              </a:r>
              <a:endParaRPr kumimoji="1" lang="en-US" altLang="zh-CN" sz="1050" b="1" dirty="0">
                <a:solidFill>
                  <a:srgbClr val="000000"/>
                </a:solidFill>
                <a:latin typeface="微软雅黑" panose="020B0503020204020204" pitchFamily="34" charset="-122"/>
                <a:ea typeface="微软雅黑" panose="020B0503020204020204" pitchFamily="34" charset="-122"/>
              </a:endParaRPr>
            </a:p>
          </p:txBody>
        </p:sp>
      </p:grpSp>
      <p:sp>
        <p:nvSpPr>
          <p:cNvPr id="39" name="燕尾形箭头 38"/>
          <p:cNvSpPr/>
          <p:nvPr/>
        </p:nvSpPr>
        <p:spPr>
          <a:xfrm rot="1280002">
            <a:off x="1045736" y="1529945"/>
            <a:ext cx="735066" cy="370219"/>
          </a:xfrm>
          <a:prstGeom prst="notchedRightArrow">
            <a:avLst>
              <a:gd name="adj1" fmla="val 56338"/>
              <a:gd name="adj2" fmla="val 49111"/>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FFFFFF"/>
              </a:solidFill>
            </a:endParaRPr>
          </a:p>
        </p:txBody>
      </p:sp>
      <p:sp>
        <p:nvSpPr>
          <p:cNvPr id="40" name="燕尾形箭头 39"/>
          <p:cNvSpPr/>
          <p:nvPr/>
        </p:nvSpPr>
        <p:spPr>
          <a:xfrm rot="466835">
            <a:off x="2181829" y="4216631"/>
            <a:ext cx="864096" cy="252753"/>
          </a:xfrm>
          <a:prstGeom prst="notchedRightArrow">
            <a:avLst>
              <a:gd name="adj1" fmla="val 56338"/>
              <a:gd name="adj2" fmla="val 49111"/>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FFFFFF"/>
              </a:solidFill>
            </a:endParaRPr>
          </a:p>
        </p:txBody>
      </p:sp>
      <p:sp>
        <p:nvSpPr>
          <p:cNvPr id="41" name="燕尾形箭头 40"/>
          <p:cNvSpPr/>
          <p:nvPr/>
        </p:nvSpPr>
        <p:spPr>
          <a:xfrm rot="18690490">
            <a:off x="8144953" y="1233339"/>
            <a:ext cx="426133" cy="283232"/>
          </a:xfrm>
          <a:prstGeom prst="notchedRightArrow">
            <a:avLst>
              <a:gd name="adj1" fmla="val 56338"/>
              <a:gd name="adj2" fmla="val 49111"/>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0060C0">
                  <a:lumMod val="60000"/>
                  <a:lumOff val="40000"/>
                </a:srgbClr>
              </a:solidFill>
            </a:endParaRPr>
          </a:p>
        </p:txBody>
      </p:sp>
      <p:sp>
        <p:nvSpPr>
          <p:cNvPr id="42" name="TextBox 41"/>
          <p:cNvSpPr txBox="1"/>
          <p:nvPr/>
        </p:nvSpPr>
        <p:spPr>
          <a:xfrm>
            <a:off x="2455347" y="1325833"/>
            <a:ext cx="714380" cy="230832"/>
          </a:xfrm>
          <a:prstGeom prst="rect">
            <a:avLst/>
          </a:prstGeom>
          <a:noFill/>
        </p:spPr>
        <p:txBody>
          <a:bodyPr wrap="square" rtlCol="0">
            <a:spAutoFit/>
          </a:bodyPr>
          <a:lstStyle>
            <a:defPPr>
              <a:defRPr lang="zh-CN"/>
            </a:defPPr>
            <a:lvl1pPr>
              <a:defRPr sz="900" b="1">
                <a:solidFill>
                  <a:schemeClr val="accent1">
                    <a:lumMod val="60000"/>
                    <a:lumOff val="40000"/>
                  </a:schemeClr>
                </a:solidFill>
                <a:latin typeface="微软雅黑" panose="020B0503020204020204" pitchFamily="34" charset="-122"/>
                <a:ea typeface="微软雅黑" panose="020B0503020204020204" pitchFamily="34" charset="-122"/>
              </a:defRPr>
            </a:lvl1pPr>
          </a:lstStyle>
          <a:p>
            <a:r>
              <a:rPr lang="zh-CN" altLang="en-US" dirty="0">
                <a:solidFill>
                  <a:srgbClr val="0060C0">
                    <a:lumMod val="60000"/>
                    <a:lumOff val="40000"/>
                  </a:srgbClr>
                </a:solidFill>
              </a:rPr>
              <a:t>营销计划</a:t>
            </a:r>
            <a:endParaRPr lang="zh-CN" altLang="en-US" dirty="0">
              <a:solidFill>
                <a:srgbClr val="0060C0">
                  <a:lumMod val="60000"/>
                  <a:lumOff val="40000"/>
                </a:srgbClr>
              </a:solidFill>
            </a:endParaRPr>
          </a:p>
        </p:txBody>
      </p:sp>
      <p:sp>
        <p:nvSpPr>
          <p:cNvPr id="44" name="TextBox 43"/>
          <p:cNvSpPr txBox="1"/>
          <p:nvPr/>
        </p:nvSpPr>
        <p:spPr>
          <a:xfrm>
            <a:off x="3098290" y="1170495"/>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营销方案</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3566239" y="983375"/>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营销活动</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4146897" y="847331"/>
            <a:ext cx="714380" cy="230832"/>
          </a:xfrm>
          <a:prstGeom prst="rect">
            <a:avLst/>
          </a:prstGeom>
          <a:noFill/>
        </p:spPr>
        <p:txBody>
          <a:bodyPr wrap="square" rtlCol="0">
            <a:spAutoFit/>
          </a:bodyPr>
          <a:lstStyle/>
          <a:p>
            <a:r>
              <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rPr>
              <a:t>微</a:t>
            </a:r>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信营销</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rot="21447885">
            <a:off x="4710552" y="794278"/>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营销达人</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cxnSp>
        <p:nvCxnSpPr>
          <p:cNvPr id="48" name="直接连接符 47"/>
          <p:cNvCxnSpPr>
            <a:endCxn id="55" idx="2"/>
          </p:cNvCxnSpPr>
          <p:nvPr/>
        </p:nvCxnSpPr>
        <p:spPr>
          <a:xfrm flipV="1">
            <a:off x="5724141" y="2137622"/>
            <a:ext cx="506105" cy="350877"/>
          </a:xfrm>
          <a:prstGeom prst="line">
            <a:avLst/>
          </a:prstGeom>
          <a:ln>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lnRef>
          <a:fillRef idx="0">
            <a:schemeClr val="accent1"/>
          </a:fillRef>
          <a:effectRef idx="1">
            <a:schemeClr val="accent1"/>
          </a:effectRef>
          <a:fontRef idx="minor">
            <a:schemeClr val="tx1"/>
          </a:fontRef>
        </p:style>
      </p:cxnSp>
      <p:cxnSp>
        <p:nvCxnSpPr>
          <p:cNvPr id="49" name="直接连接符 48"/>
          <p:cNvCxnSpPr>
            <a:endCxn id="52" idx="3"/>
          </p:cNvCxnSpPr>
          <p:nvPr/>
        </p:nvCxnSpPr>
        <p:spPr>
          <a:xfrm flipH="1" flipV="1">
            <a:off x="3634336" y="1851942"/>
            <a:ext cx="1338380" cy="608032"/>
          </a:xfrm>
          <a:prstGeom prst="line">
            <a:avLst/>
          </a:prstGeom>
          <a:ln>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lnRef>
          <a:fillRef idx="0">
            <a:schemeClr val="accent1"/>
          </a:fillRef>
          <a:effectRef idx="1">
            <a:schemeClr val="accent1"/>
          </a:effectRef>
          <a:fontRef idx="minor">
            <a:schemeClr val="tx1"/>
          </a:fontRef>
        </p:style>
      </p:cxnSp>
      <p:cxnSp>
        <p:nvCxnSpPr>
          <p:cNvPr id="50" name="直接连接符 49"/>
          <p:cNvCxnSpPr/>
          <p:nvPr/>
        </p:nvCxnSpPr>
        <p:spPr>
          <a:xfrm>
            <a:off x="5977180" y="2745915"/>
            <a:ext cx="1041978" cy="152069"/>
          </a:xfrm>
          <a:prstGeom prst="line">
            <a:avLst/>
          </a:prstGeom>
          <a:ln>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lnRef>
          <a:fillRef idx="0">
            <a:schemeClr val="accent1"/>
          </a:fillRef>
          <a:effectRef idx="1">
            <a:schemeClr val="accent1"/>
          </a:effectRef>
          <a:fontRef idx="minor">
            <a:schemeClr val="tx1"/>
          </a:fontRef>
        </p:style>
      </p:cxnSp>
      <p:pic>
        <p:nvPicPr>
          <p:cNvPr id="51" name="图片 50" descr="{D00CAB4F-0E29-4DC1-B13D-425D92D7F5C8}_19.png"/>
          <p:cNvPicPr>
            <a:picLocks noChangeAspect="1"/>
          </p:cNvPicPr>
          <p:nvPr/>
        </p:nvPicPr>
        <p:blipFill>
          <a:blip r:embed="rId8" cstate="print"/>
          <a:stretch>
            <a:fillRect/>
          </a:stretch>
        </p:blipFill>
        <p:spPr>
          <a:xfrm>
            <a:off x="5162988" y="3481293"/>
            <a:ext cx="533400" cy="552450"/>
          </a:xfrm>
          <a:prstGeom prst="rect">
            <a:avLst/>
          </a:prstGeom>
        </p:spPr>
      </p:pic>
      <p:pic>
        <p:nvPicPr>
          <p:cNvPr id="52" name="图片 51" descr="{D00CAB4F-0E29-4DC1-B13D-425D92D7F5C8}_06.png"/>
          <p:cNvPicPr>
            <a:picLocks noChangeAspect="1"/>
          </p:cNvPicPr>
          <p:nvPr/>
        </p:nvPicPr>
        <p:blipFill>
          <a:blip r:embed="rId9" cstate="print"/>
          <a:stretch>
            <a:fillRect/>
          </a:stretch>
        </p:blipFill>
        <p:spPr>
          <a:xfrm>
            <a:off x="3205737" y="1556665"/>
            <a:ext cx="428625" cy="590550"/>
          </a:xfrm>
          <a:prstGeom prst="rect">
            <a:avLst/>
          </a:prstGeom>
        </p:spPr>
      </p:pic>
      <p:pic>
        <p:nvPicPr>
          <p:cNvPr id="53" name="图片 52" descr="{D00CAB4F-0E29-4DC1-B13D-425D92D7F5C8}_09.png"/>
          <p:cNvPicPr>
            <a:picLocks noChangeAspect="1"/>
          </p:cNvPicPr>
          <p:nvPr/>
        </p:nvPicPr>
        <p:blipFill>
          <a:blip r:embed="rId10" cstate="print"/>
          <a:stretch>
            <a:fillRect/>
          </a:stretch>
        </p:blipFill>
        <p:spPr>
          <a:xfrm>
            <a:off x="7063554" y="2488499"/>
            <a:ext cx="533400" cy="523875"/>
          </a:xfrm>
          <a:prstGeom prst="rect">
            <a:avLst/>
          </a:prstGeom>
        </p:spPr>
      </p:pic>
      <p:pic>
        <p:nvPicPr>
          <p:cNvPr id="54" name="图片 53" descr="{D00CAB4F-0E29-4DC1-B13D-425D92D7F5C8}_15.png"/>
          <p:cNvPicPr>
            <a:picLocks noChangeAspect="1"/>
          </p:cNvPicPr>
          <p:nvPr/>
        </p:nvPicPr>
        <p:blipFill>
          <a:blip r:embed="rId11" cstate="print"/>
          <a:stretch>
            <a:fillRect/>
          </a:stretch>
        </p:blipFill>
        <p:spPr>
          <a:xfrm>
            <a:off x="3679969" y="2572187"/>
            <a:ext cx="485775" cy="485775"/>
          </a:xfrm>
          <a:prstGeom prst="rect">
            <a:avLst/>
          </a:prstGeom>
        </p:spPr>
      </p:pic>
      <p:pic>
        <p:nvPicPr>
          <p:cNvPr id="55" name="图片 54" descr="{D00CAB4F-0E29-4DC1-B13D-425D92D7F5C8}_03.png"/>
          <p:cNvPicPr>
            <a:picLocks noChangeAspect="1"/>
          </p:cNvPicPr>
          <p:nvPr/>
        </p:nvPicPr>
        <p:blipFill>
          <a:blip r:embed="rId12" cstate="print"/>
          <a:stretch>
            <a:fillRect/>
          </a:stretch>
        </p:blipFill>
        <p:spPr>
          <a:xfrm>
            <a:off x="6034975" y="1632797"/>
            <a:ext cx="390525" cy="504825"/>
          </a:xfrm>
          <a:prstGeom prst="rect">
            <a:avLst/>
          </a:prstGeom>
        </p:spPr>
      </p:pic>
      <p:cxnSp>
        <p:nvCxnSpPr>
          <p:cNvPr id="56" name="直接连接符 55"/>
          <p:cNvCxnSpPr/>
          <p:nvPr/>
        </p:nvCxnSpPr>
        <p:spPr>
          <a:xfrm flipH="1">
            <a:off x="5382217" y="3147816"/>
            <a:ext cx="257178" cy="357190"/>
          </a:xfrm>
          <a:prstGeom prst="line">
            <a:avLst/>
          </a:prstGeom>
          <a:ln>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lnRef>
          <a:fillRef idx="0">
            <a:schemeClr val="accent1"/>
          </a:fillRef>
          <a:effectRef idx="1">
            <a:schemeClr val="accent1"/>
          </a:effectRef>
          <a:fontRef idx="minor">
            <a:schemeClr val="tx1"/>
          </a:fontRef>
        </p:style>
      </p:cxnSp>
      <p:pic>
        <p:nvPicPr>
          <p:cNvPr id="57" name="Picture 3"/>
          <p:cNvPicPr>
            <a:picLocks noChangeAspect="1"/>
          </p:cNvPicPr>
          <p:nvPr/>
        </p:nvPicPr>
        <p:blipFill>
          <a:blip r:embed="rId13" cstate="print"/>
          <a:srcRect b="-4013"/>
          <a:stretch>
            <a:fillRect/>
          </a:stretch>
        </p:blipFill>
        <p:spPr bwMode="auto">
          <a:xfrm>
            <a:off x="4810565" y="2401583"/>
            <a:ext cx="1255390" cy="965301"/>
          </a:xfrm>
          <a:prstGeom prst="rect">
            <a:avLst/>
          </a:prstGeom>
          <a:noFill/>
          <a:ln w="9525">
            <a:noFill/>
            <a:miter lim="800000"/>
            <a:headEnd/>
            <a:tailEnd/>
          </a:ln>
        </p:spPr>
      </p:pic>
      <p:sp>
        <p:nvSpPr>
          <p:cNvPr id="58" name="TextBox 57"/>
          <p:cNvSpPr txBox="1"/>
          <p:nvPr/>
        </p:nvSpPr>
        <p:spPr bwMode="auto">
          <a:xfrm>
            <a:off x="5012165" y="2571763"/>
            <a:ext cx="801659" cy="538609"/>
          </a:xfrm>
          <a:prstGeom prst="rect">
            <a:avLst/>
          </a:prstGeom>
          <a:noFill/>
          <a:effectLst>
            <a:glow rad="63500">
              <a:schemeClr val="accent1">
                <a:satMod val="175000"/>
                <a:alpha val="40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kumimoji="1" lang="zh-CN" altLang="en-US" sz="1800" b="1" smtClean="0">
                <a:solidFill>
                  <a:srgbClr val="000000"/>
                </a:solidFill>
                <a:latin typeface="微软雅黑" panose="020B0503020204020204" pitchFamily="34" charset="-122"/>
                <a:ea typeface="微软雅黑" panose="020B0503020204020204" pitchFamily="34" charset="-122"/>
              </a:rPr>
              <a:t>客户</a:t>
            </a:r>
            <a:endParaRPr kumimoji="1" lang="en-US" altLang="zh-CN" sz="1800" b="1" smtClean="0">
              <a:solidFill>
                <a:srgbClr val="000000"/>
              </a:solidFill>
              <a:latin typeface="微软雅黑" panose="020B0503020204020204" pitchFamily="34" charset="-122"/>
              <a:ea typeface="微软雅黑" panose="020B0503020204020204" pitchFamily="34" charset="-122"/>
            </a:endParaRPr>
          </a:p>
          <a:p>
            <a:pPr algn="ctr">
              <a:defRPr/>
            </a:pPr>
            <a:r>
              <a:rPr kumimoji="1" lang="en-US" altLang="zh-CN" sz="1100" b="1" smtClean="0">
                <a:solidFill>
                  <a:srgbClr val="404040">
                    <a:lumMod val="40000"/>
                    <a:lumOff val="60000"/>
                  </a:srgbClr>
                </a:solidFill>
                <a:latin typeface="微软雅黑" panose="020B0503020204020204" pitchFamily="34" charset="-122"/>
                <a:ea typeface="微软雅黑" panose="020B0503020204020204" pitchFamily="34" charset="-122"/>
              </a:rPr>
              <a:t>(</a:t>
            </a:r>
            <a:r>
              <a:rPr kumimoji="1" lang="zh-CN" altLang="en-US" sz="1100" b="1" smtClean="0">
                <a:solidFill>
                  <a:srgbClr val="404040">
                    <a:lumMod val="40000"/>
                    <a:lumOff val="60000"/>
                  </a:srgbClr>
                </a:solidFill>
                <a:latin typeface="微软雅黑" panose="020B0503020204020204" pitchFamily="34" charset="-122"/>
                <a:ea typeface="微软雅黑" panose="020B0503020204020204" pitchFamily="34" charset="-122"/>
              </a:rPr>
              <a:t>数据中心</a:t>
            </a:r>
            <a:r>
              <a:rPr kumimoji="1" lang="en-US" altLang="zh-CN" sz="1100" b="1" smtClean="0">
                <a:solidFill>
                  <a:srgbClr val="404040">
                    <a:lumMod val="40000"/>
                    <a:lumOff val="60000"/>
                  </a:srgbClr>
                </a:solidFill>
                <a:latin typeface="微软雅黑" panose="020B0503020204020204" pitchFamily="34" charset="-122"/>
                <a:ea typeface="微软雅黑" panose="020B0503020204020204" pitchFamily="34" charset="-122"/>
              </a:rPr>
              <a:t>)</a:t>
            </a:r>
            <a:endParaRPr kumimoji="1" lang="en-US" altLang="zh-CN" sz="1100" b="1" dirty="0">
              <a:solidFill>
                <a:srgbClr val="404040">
                  <a:lumMod val="40000"/>
                  <a:lumOff val="60000"/>
                </a:srgbClr>
              </a:solidFill>
              <a:latin typeface="微软雅黑" panose="020B0503020204020204" pitchFamily="34" charset="-122"/>
              <a:ea typeface="微软雅黑" panose="020B0503020204020204" pitchFamily="34" charset="-122"/>
            </a:endParaRPr>
          </a:p>
        </p:txBody>
      </p:sp>
      <p:cxnSp>
        <p:nvCxnSpPr>
          <p:cNvPr id="61" name="直接连接符 60"/>
          <p:cNvCxnSpPr/>
          <p:nvPr/>
        </p:nvCxnSpPr>
        <p:spPr>
          <a:xfrm flipH="1">
            <a:off x="4165745" y="2687997"/>
            <a:ext cx="694313" cy="37426"/>
          </a:xfrm>
          <a:prstGeom prst="line">
            <a:avLst/>
          </a:prstGeom>
          <a:ln>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lnRef>
          <a:fillRef idx="0">
            <a:schemeClr val="accent1"/>
          </a:fillRef>
          <a:effectRef idx="1">
            <a:schemeClr val="accent1"/>
          </a:effectRef>
          <a:fontRef idx="minor">
            <a:schemeClr val="tx1"/>
          </a:fontRef>
        </p:style>
      </p:cxnSp>
      <p:sp>
        <p:nvSpPr>
          <p:cNvPr id="62" name="椭圆 61"/>
          <p:cNvSpPr/>
          <p:nvPr/>
        </p:nvSpPr>
        <p:spPr bwMode="auto">
          <a:xfrm>
            <a:off x="1886077" y="1493502"/>
            <a:ext cx="1099639" cy="781920"/>
          </a:xfrm>
          <a:prstGeom prst="ellipse">
            <a:avLst/>
          </a:prstGeom>
          <a:solidFill>
            <a:srgbClr val="FF9900"/>
          </a:solidFill>
          <a:ln w="3175">
            <a:solidFill>
              <a:schemeClr val="accent6">
                <a:lumMod val="20000"/>
                <a:lumOff val="80000"/>
              </a:schemeClr>
            </a:solidFill>
            <a:round/>
          </a:ln>
          <a:effectLst>
            <a:outerShdw blurRad="76200" dir="13500000" sy="23000" kx="1200000" algn="br" rotWithShape="0">
              <a:prstClr val="black">
                <a:alpha val="20000"/>
              </a:prstClr>
            </a:outerShdw>
          </a:effectLst>
        </p:spPr>
        <p:txBody>
          <a:bodyPr wrap="none" anchor="ctr"/>
          <a:lstStyle/>
          <a:p>
            <a:pPr algn="ctr" fontAlgn="auto">
              <a:spcBef>
                <a:spcPts val="0"/>
              </a:spcBef>
              <a:spcAft>
                <a:spcPts val="0"/>
              </a:spcAft>
            </a:pPr>
            <a:r>
              <a:rPr lang="zh-CN" altLang="en-US" sz="1800" b="1" kern="0">
                <a:solidFill>
                  <a:srgbClr val="FFFFFF"/>
                </a:solidFill>
                <a:latin typeface="微软雅黑" panose="020B0503020204020204" pitchFamily="34" charset="-122"/>
                <a:ea typeface="微软雅黑" panose="020B0503020204020204" pitchFamily="34" charset="-122"/>
              </a:rPr>
              <a:t>市场</a:t>
            </a:r>
            <a:endParaRPr lang="zh-CN" altLang="en-US" sz="1800" b="1" kern="0">
              <a:solidFill>
                <a:srgbClr val="FFFFFF"/>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2169596" y="2333769"/>
            <a:ext cx="1000132"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客户分析</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2312472" y="2636039"/>
            <a:ext cx="1000132"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销售业绩分析</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2455361" y="2921791"/>
            <a:ext cx="1143009"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合同执行情况分析</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6892259" y="1199765"/>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工作计划</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7287178" y="1430662"/>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计划批阅</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3789707" y="1260379"/>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客户细分</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8124810" y="2090755"/>
            <a:ext cx="928694"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竞争对手</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8239224" y="2398306"/>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线索评估</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8259030" y="2690959"/>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线索转化</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6892259" y="1628941"/>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销售阶段</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6498169" y="1392035"/>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商机评估</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7287177" y="1916383"/>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团队协作</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7590711" y="2232195"/>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产品报价</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7681799" y="2584241"/>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合同起草</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7063554" y="3472476"/>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产品档案</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79" name="TextBox 78"/>
          <p:cNvSpPr txBox="1"/>
          <p:nvPr/>
        </p:nvSpPr>
        <p:spPr>
          <a:xfrm>
            <a:off x="7212549" y="3744009"/>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客户反馈</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6406878" y="3703308"/>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派工处理</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5349629" y="4170143"/>
            <a:ext cx="714380" cy="3693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服务满意度评价</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82" name="TextBox 81"/>
          <p:cNvSpPr txBox="1"/>
          <p:nvPr/>
        </p:nvSpPr>
        <p:spPr>
          <a:xfrm>
            <a:off x="6009419" y="4100893"/>
            <a:ext cx="714380" cy="369332"/>
          </a:xfrm>
          <a:prstGeom prst="rect">
            <a:avLst/>
          </a:prstGeom>
          <a:noFill/>
        </p:spPr>
        <p:txBody>
          <a:bodyPr wrap="square" rtlCol="0">
            <a:spAutoFit/>
          </a:bodyPr>
          <a:lstStyle/>
          <a:p>
            <a:r>
              <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rPr>
              <a:t>服务</a:t>
            </a:r>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在线跟踪</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5767681" y="3829377"/>
            <a:ext cx="71438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配件处理</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6706364" y="3978197"/>
            <a:ext cx="714380" cy="369332"/>
          </a:xfrm>
          <a:prstGeom prst="rect">
            <a:avLst/>
          </a:prstGeom>
          <a:noFill/>
        </p:spPr>
        <p:txBody>
          <a:bodyPr wrap="square" rtlCol="0">
            <a:spAutoFit/>
          </a:bodyPr>
          <a:lstStyle/>
          <a:p>
            <a:r>
              <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rPr>
              <a:t>微信在线反馈</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85" name="椭圆 84"/>
          <p:cNvSpPr/>
          <p:nvPr/>
        </p:nvSpPr>
        <p:spPr bwMode="auto">
          <a:xfrm>
            <a:off x="7719899" y="2893887"/>
            <a:ext cx="1099639" cy="781920"/>
          </a:xfrm>
          <a:prstGeom prst="ellipse">
            <a:avLst/>
          </a:prstGeom>
          <a:solidFill>
            <a:schemeClr val="accent6">
              <a:lumMod val="60000"/>
              <a:lumOff val="40000"/>
            </a:schemeClr>
          </a:solidFill>
          <a:ln w="3175">
            <a:solidFill>
              <a:schemeClr val="accent6">
                <a:lumMod val="20000"/>
                <a:lumOff val="80000"/>
              </a:schemeClr>
            </a:solidFill>
            <a:round/>
          </a:ln>
          <a:effectLst>
            <a:outerShdw blurRad="76200" dir="13500000" sy="23000" kx="1200000" algn="br" rotWithShape="0">
              <a:prstClr val="black">
                <a:alpha val="20000"/>
              </a:prstClr>
            </a:outerShdw>
          </a:effectLst>
        </p:spPr>
        <p:txBody>
          <a:bodyPr wrap="none" anchor="ctr"/>
          <a:lstStyle/>
          <a:p>
            <a:pPr algn="ctr" fontAlgn="auto">
              <a:spcBef>
                <a:spcPts val="0"/>
              </a:spcBef>
              <a:spcAft>
                <a:spcPts val="0"/>
              </a:spcAft>
            </a:pPr>
            <a:r>
              <a:rPr lang="zh-CN" altLang="en-US" sz="1800" b="1" kern="0" smtClean="0">
                <a:solidFill>
                  <a:srgbClr val="FFFFFF"/>
                </a:solidFill>
                <a:latin typeface="微软雅黑" panose="020B0503020204020204" pitchFamily="34" charset="-122"/>
                <a:ea typeface="微软雅黑" panose="020B0503020204020204" pitchFamily="34" charset="-122"/>
              </a:rPr>
              <a:t>销售</a:t>
            </a:r>
            <a:endParaRPr lang="zh-CN" altLang="en-US" sz="1800" b="1" kern="0">
              <a:solidFill>
                <a:srgbClr val="FFFFFF"/>
              </a:solidFill>
              <a:latin typeface="微软雅黑" panose="020B0503020204020204" pitchFamily="34" charset="-122"/>
              <a:ea typeface="微软雅黑" panose="020B0503020204020204" pitchFamily="34" charset="-122"/>
            </a:endParaRPr>
          </a:p>
        </p:txBody>
      </p:sp>
      <p:pic>
        <p:nvPicPr>
          <p:cNvPr id="86" name="Picture 4" descr="C:\Users\david_wei.KDSV\Desktop\1122.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73318" y="1835595"/>
            <a:ext cx="781050" cy="781050"/>
          </a:xfrm>
          <a:prstGeom prst="rect">
            <a:avLst/>
          </a:prstGeom>
          <a:noFill/>
          <a:extLst>
            <a:ext uri="{909E8E84-426E-40DD-AFC4-6F175D3DCCD1}">
              <a14:hiddenFill xmlns:a14="http://schemas.microsoft.com/office/drawing/2010/main">
                <a:solidFill>
                  <a:srgbClr val="FFFFFF"/>
                </a:solidFill>
              </a14:hiddenFill>
            </a:ext>
          </a:extLst>
        </p:spPr>
      </p:pic>
      <p:sp>
        <p:nvSpPr>
          <p:cNvPr id="87" name="矩形 86"/>
          <p:cNvSpPr/>
          <p:nvPr/>
        </p:nvSpPr>
        <p:spPr>
          <a:xfrm>
            <a:off x="65173" y="4737672"/>
            <a:ext cx="6827086" cy="405841"/>
          </a:xfrm>
          <a:prstGeom prst="rect">
            <a:avLst/>
          </a:prstGeom>
          <a:solidFill>
            <a:schemeClr val="bg1"/>
          </a:solidFill>
          <a:ln>
            <a:solidFill>
              <a:srgbClr val="00B0F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44000" rIns="0" anchor="ctr"/>
          <a:lstStyle/>
          <a:p>
            <a:pPr>
              <a:lnSpc>
                <a:spcPct val="130000"/>
              </a:lnSpc>
              <a:defRPr/>
            </a:pPr>
            <a:r>
              <a:rPr kumimoji="1" lang="zh-CN" altLang="en-US" sz="1100" dirty="0" smtClean="0">
                <a:solidFill>
                  <a:srgbClr val="000000"/>
                </a:solidFill>
                <a:latin typeface="微软雅黑" panose="020B0503020204020204" pitchFamily="34" charset="-122"/>
                <a:ea typeface="微软雅黑" panose="020B0503020204020204" pitchFamily="34" charset="-122"/>
                <a:cs typeface="Segoe UI Light" panose="020B0502040204020203" charset="0"/>
              </a:rPr>
              <a:t>提供制造业、商业服务业产品解决方案，强调互联网社交化应用；</a:t>
            </a:r>
            <a:endParaRPr kumimoji="1" lang="en-US" altLang="zh-CN" sz="1100" dirty="0">
              <a:solidFill>
                <a:srgbClr val="000000"/>
              </a:solidFill>
              <a:latin typeface="微软雅黑" panose="020B0503020204020204" pitchFamily="34" charset="-122"/>
              <a:ea typeface="微软雅黑" panose="020B0503020204020204" pitchFamily="34" charset="-122"/>
              <a:cs typeface="Segoe UI Light" panose="020B0502040204020203" charset="0"/>
            </a:endParaRPr>
          </a:p>
        </p:txBody>
      </p:sp>
      <p:sp>
        <p:nvSpPr>
          <p:cNvPr id="88" name="椭圆 87"/>
          <p:cNvSpPr/>
          <p:nvPr/>
        </p:nvSpPr>
        <p:spPr bwMode="auto">
          <a:xfrm>
            <a:off x="3694363" y="3284847"/>
            <a:ext cx="691246" cy="571380"/>
          </a:xfrm>
          <a:prstGeom prst="ellipse">
            <a:avLst/>
          </a:prstGeom>
          <a:solidFill>
            <a:schemeClr val="accent1">
              <a:lumMod val="75000"/>
            </a:schemeClr>
          </a:solidFill>
          <a:ln w="3175">
            <a:solidFill>
              <a:schemeClr val="accent6">
                <a:lumMod val="20000"/>
                <a:lumOff val="80000"/>
              </a:schemeClr>
            </a:solidFill>
            <a:round/>
          </a:ln>
          <a:effectLst>
            <a:outerShdw blurRad="76200" dir="13500000" sy="23000" kx="1200000" algn="br" rotWithShape="0">
              <a:prstClr val="black">
                <a:alpha val="20000"/>
              </a:prstClr>
            </a:outerShdw>
          </a:effectLst>
        </p:spPr>
        <p:txBody>
          <a:bodyPr wrap="none" anchor="ctr"/>
          <a:lstStyle/>
          <a:p>
            <a:pPr algn="ctr" fontAlgn="auto">
              <a:spcBef>
                <a:spcPts val="0"/>
              </a:spcBef>
              <a:spcAft>
                <a:spcPts val="0"/>
              </a:spcAft>
            </a:pPr>
            <a:r>
              <a:rPr lang="zh-CN" altLang="en-US" sz="1200" b="1" kern="0" dirty="0">
                <a:solidFill>
                  <a:srgbClr val="FFFFFF"/>
                </a:solidFill>
                <a:latin typeface="微软雅黑" panose="020B0503020204020204" pitchFamily="34" charset="-122"/>
                <a:ea typeface="微软雅黑" panose="020B0503020204020204" pitchFamily="34" charset="-122"/>
              </a:rPr>
              <a:t>报表</a:t>
            </a:r>
            <a:r>
              <a:rPr lang="zh-CN" altLang="en-US" sz="1200" b="1" kern="0" dirty="0" smtClean="0">
                <a:solidFill>
                  <a:srgbClr val="FFFFFF"/>
                </a:solidFill>
                <a:latin typeface="微软雅黑" panose="020B0503020204020204" pitchFamily="34" charset="-122"/>
                <a:ea typeface="微软雅黑" panose="020B0503020204020204" pitchFamily="34" charset="-122"/>
              </a:rPr>
              <a:t>分析</a:t>
            </a:r>
            <a:endParaRPr lang="zh-CN" altLang="en-US" sz="1200" b="1" kern="0" dirty="0">
              <a:solidFill>
                <a:srgbClr val="FFFFFF"/>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7779149" y="1597887"/>
            <a:ext cx="960887"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客户</a:t>
            </a:r>
            <a:r>
              <a:rPr lang="en-US" altLang="zh-CN" sz="900" b="1" dirty="0" smtClean="0">
                <a:solidFill>
                  <a:srgbClr val="0060C0">
                    <a:lumMod val="60000"/>
                    <a:lumOff val="40000"/>
                  </a:srgbClr>
                </a:solidFill>
                <a:latin typeface="微软雅黑" panose="020B0503020204020204" pitchFamily="34" charset="-122"/>
                <a:ea typeface="微软雅黑" panose="020B0503020204020204" pitchFamily="34" charset="-122"/>
              </a:rPr>
              <a:t>360</a:t>
            </a:r>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视图</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cxnSp>
        <p:nvCxnSpPr>
          <p:cNvPr id="90" name="形状 105"/>
          <p:cNvCxnSpPr/>
          <p:nvPr/>
        </p:nvCxnSpPr>
        <p:spPr>
          <a:xfrm flipV="1">
            <a:off x="4360344" y="3241656"/>
            <a:ext cx="787720" cy="214261"/>
          </a:xfrm>
          <a:prstGeom prst="curvedConnector3">
            <a:avLst>
              <a:gd name="adj1" fmla="val 50000"/>
            </a:avLst>
          </a:prstGeom>
          <a:ln>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2646230" y="3241644"/>
            <a:ext cx="1166440"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服务执行情况分析</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
        <p:nvSpPr>
          <p:cNvPr id="93" name="TextBox 92"/>
          <p:cNvSpPr txBox="1"/>
          <p:nvPr/>
        </p:nvSpPr>
        <p:spPr>
          <a:xfrm>
            <a:off x="8222087" y="1830371"/>
            <a:ext cx="928694" cy="230832"/>
          </a:xfrm>
          <a:prstGeom prst="rect">
            <a:avLst/>
          </a:prstGeom>
          <a:noFill/>
        </p:spPr>
        <p:txBody>
          <a:bodyPr wrap="square" rtlCol="0">
            <a:spAutoFit/>
          </a:bodyPr>
          <a:lstStyle/>
          <a:p>
            <a:r>
              <a:rPr lang="zh-CN" altLang="en-US" sz="900" b="1" dirty="0" smtClean="0">
                <a:solidFill>
                  <a:srgbClr val="0060C0">
                    <a:lumMod val="60000"/>
                    <a:lumOff val="40000"/>
                  </a:srgbClr>
                </a:solidFill>
                <a:latin typeface="微软雅黑" panose="020B0503020204020204" pitchFamily="34" charset="-122"/>
                <a:ea typeface="微软雅黑" panose="020B0503020204020204" pitchFamily="34" charset="-122"/>
              </a:rPr>
              <a:t>客户金字塔</a:t>
            </a:r>
            <a:endParaRPr lang="zh-CN" altLang="en-US" sz="900" b="1" dirty="0">
              <a:solidFill>
                <a:srgbClr val="0060C0">
                  <a:lumMod val="60000"/>
                  <a:lumOff val="4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71EA"/>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idx="1"/>
          </p:nvPr>
        </p:nvSpPr>
        <p:spPr>
          <a:xfrm>
            <a:off x="395605" y="741680"/>
            <a:ext cx="8335010" cy="4253230"/>
          </a:xfrm>
        </p:spPr>
        <p:txBody>
          <a:bodyPr>
            <a:normAutofit/>
          </a:bodyPr>
          <a:p>
            <a:pPr marL="0" indent="0">
              <a:lnSpc>
                <a:spcPct val="120000"/>
              </a:lnSpc>
              <a:buNone/>
            </a:pPr>
            <a:endParaRPr kumimoji="1" lang="zh-CN" altLang="en-US" sz="2400" b="1" dirty="0" smtClean="0">
              <a:solidFill>
                <a:srgbClr val="C00000"/>
              </a:solidFill>
            </a:endParaRPr>
          </a:p>
          <a:p>
            <a:pPr marL="0" indent="0">
              <a:lnSpc>
                <a:spcPct val="120000"/>
              </a:lnSpc>
              <a:buNone/>
            </a:pPr>
            <a:endParaRPr kumimoji="1" lang="en-US" altLang="zh-CN" sz="2400" b="1" dirty="0" smtClean="0">
              <a:solidFill>
                <a:schemeClr val="bg1"/>
              </a:solidFill>
              <a:uFillTx/>
            </a:endParaRPr>
          </a:p>
          <a:p>
            <a:pPr marL="0" indent="0">
              <a:lnSpc>
                <a:spcPct val="120000"/>
              </a:lnSpc>
              <a:buNone/>
            </a:pPr>
            <a:endParaRPr kumimoji="1" lang="en-US" altLang="zh-CN" sz="2400" b="1" dirty="0" smtClean="0">
              <a:solidFill>
                <a:schemeClr val="bg1"/>
              </a:solidFill>
              <a:uFillTx/>
            </a:endParaRPr>
          </a:p>
        </p:txBody>
      </p:sp>
      <p:sp>
        <p:nvSpPr>
          <p:cNvPr id="87" name="QQ2635243521"/>
          <p:cNvSpPr txBox="1"/>
          <p:nvPr/>
        </p:nvSpPr>
        <p:spPr>
          <a:xfrm>
            <a:off x="1044033" y="1923802"/>
            <a:ext cx="2103768" cy="1015134"/>
          </a:xfrm>
          <a:prstGeom prst="rect">
            <a:avLst/>
          </a:prstGeom>
          <a:noFill/>
        </p:spPr>
        <p:txBody>
          <a:bodyPr wrap="square" lIns="91362" tIns="45680" rIns="91362" bIns="45680">
            <a:spAutoFit/>
          </a:bodyPr>
          <a:p>
            <a:pPr algn="ctr">
              <a:defRPr/>
            </a:pPr>
            <a:r>
              <a:rPr lang="zh-CN" altLang="en-US" sz="3600" b="1" spc="150" dirty="0">
                <a:solidFill>
                  <a:schemeClr val="bg1"/>
                </a:solidFill>
                <a:latin typeface="微软雅黑" panose="020B0503020204020204" pitchFamily="34" charset="-122"/>
                <a:ea typeface="微软雅黑" panose="020B0503020204020204" pitchFamily="34" charset="-122"/>
              </a:rPr>
              <a:t>目录 </a:t>
            </a:r>
            <a:endParaRPr lang="en-US" altLang="zh-CN" sz="3600" b="1" spc="150" dirty="0">
              <a:solidFill>
                <a:schemeClr val="bg1"/>
              </a:solidFill>
              <a:latin typeface="微软雅黑" panose="020B0503020204020204" pitchFamily="34" charset="-122"/>
              <a:ea typeface="微软雅黑" panose="020B0503020204020204" pitchFamily="34" charset="-122"/>
            </a:endParaRPr>
          </a:p>
          <a:p>
            <a:pPr algn="ctr">
              <a:defRPr/>
            </a:pPr>
            <a:r>
              <a:rPr lang="en-US" altLang="zh-CN" sz="2400" b="1" spc="150" dirty="0">
                <a:solidFill>
                  <a:schemeClr val="bg1"/>
                </a:solidFill>
                <a:latin typeface="微软雅黑" panose="020B0503020204020204" pitchFamily="34" charset="-122"/>
                <a:ea typeface="微软雅黑" panose="020B0503020204020204" pitchFamily="34" charset="-122"/>
              </a:rPr>
              <a:t>CONTENTS</a:t>
            </a:r>
            <a:endParaRPr lang="zh-CN" altLang="en-US" sz="2400" b="1" spc="150" dirty="0">
              <a:solidFill>
                <a:schemeClr val="bg1"/>
              </a:solidFill>
              <a:latin typeface="微软雅黑" panose="020B0503020204020204" pitchFamily="34" charset="-122"/>
              <a:ea typeface="微软雅黑" panose="020B0503020204020204" pitchFamily="34" charset="-122"/>
            </a:endParaRPr>
          </a:p>
        </p:txBody>
      </p:sp>
      <p:sp>
        <p:nvSpPr>
          <p:cNvPr id="11" name="QQ2635243521"/>
          <p:cNvSpPr/>
          <p:nvPr/>
        </p:nvSpPr>
        <p:spPr>
          <a:xfrm>
            <a:off x="3548855" y="173635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2</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2" name="QQ2635243521"/>
          <p:cNvGrpSpPr/>
          <p:nvPr/>
        </p:nvGrpSpPr>
        <p:grpSpPr>
          <a:xfrm>
            <a:off x="4099168" y="1654175"/>
            <a:ext cx="3217355" cy="426085"/>
            <a:chOff x="6315199" y="2410178"/>
            <a:chExt cx="3744416" cy="511504"/>
          </a:xfrm>
          <a:solidFill>
            <a:srgbClr val="25C1FB"/>
          </a:solidFill>
        </p:grpSpPr>
        <p:sp>
          <p:nvSpPr>
            <p:cNvPr id="13" name="圆角矩形 12"/>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4" name="矩形 13"/>
            <p:cNvSpPr/>
            <p:nvPr/>
          </p:nvSpPr>
          <p:spPr>
            <a:xfrm>
              <a:off x="6489484" y="2509994"/>
              <a:ext cx="3312367" cy="384675"/>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业务流程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5" name="QQ2635243521"/>
          <p:cNvSpPr/>
          <p:nvPr/>
        </p:nvSpPr>
        <p:spPr>
          <a:xfrm>
            <a:off x="3549490" y="2323727"/>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3</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16" name="QQ2635243521"/>
          <p:cNvGrpSpPr/>
          <p:nvPr/>
        </p:nvGrpSpPr>
        <p:grpSpPr>
          <a:xfrm>
            <a:off x="4099168" y="2247265"/>
            <a:ext cx="3217355" cy="429260"/>
            <a:chOff x="6315199" y="2410178"/>
            <a:chExt cx="3744416" cy="511504"/>
          </a:xfrm>
          <a:solidFill>
            <a:srgbClr val="25C1FB"/>
          </a:solidFill>
        </p:grpSpPr>
        <p:sp>
          <p:nvSpPr>
            <p:cNvPr id="17" name="圆角矩形 16"/>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18" name="矩形 17"/>
            <p:cNvSpPr/>
            <p:nvPr/>
          </p:nvSpPr>
          <p:spPr>
            <a:xfrm>
              <a:off x="6514234" y="2509994"/>
              <a:ext cx="3312367" cy="382115"/>
            </a:xfrm>
            <a:prstGeom prst="rect">
              <a:avLst/>
            </a:prstGeom>
            <a:grpFill/>
          </p:spPr>
          <p:txBody>
            <a:bodyPr wrap="square" lIns="91422" tIns="45711" rIns="91422" bIns="45711">
              <a:spAutoFit/>
            </a:bodyPr>
            <a:p>
              <a:pPr algn="l">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报表分析</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 name="右箭头 5"/>
          <p:cNvSpPr/>
          <p:nvPr/>
        </p:nvSpPr>
        <p:spPr>
          <a:xfrm>
            <a:off x="3094130" y="1697959"/>
            <a:ext cx="418028" cy="454443"/>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p>
            <a:pPr algn="ctr"/>
            <a:endParaRPr lang="zh-CN" altLang="en-US"/>
          </a:p>
        </p:txBody>
      </p:sp>
      <p:sp>
        <p:nvSpPr>
          <p:cNvPr id="22" name="QQ2635243521"/>
          <p:cNvSpPr/>
          <p:nvPr/>
        </p:nvSpPr>
        <p:spPr>
          <a:xfrm>
            <a:off x="3547900" y="1113529"/>
            <a:ext cx="384495" cy="383428"/>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1</a:t>
            </a: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4" name="圆角矩形 23"/>
          <p:cNvSpPr/>
          <p:nvPr/>
        </p:nvSpPr>
        <p:spPr>
          <a:xfrm>
            <a:off x="4099168" y="1063625"/>
            <a:ext cx="3217545" cy="423545"/>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29" name="QQ2635243521"/>
          <p:cNvSpPr/>
          <p:nvPr/>
        </p:nvSpPr>
        <p:spPr>
          <a:xfrm>
            <a:off x="3550125" y="291110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smtClean="0">
                <a:latin typeface="+mj-lt"/>
                <a:ea typeface="Arial Unicode MS" panose="020B0604020202020204" pitchFamily="34" charset="-122"/>
                <a:cs typeface="Arial Unicode MS" panose="020B0604020202020204" pitchFamily="34" charset="-122"/>
              </a:rPr>
              <a:t>4</a:t>
            </a:r>
            <a:endParaRPr lang="zh-CN" altLang="en-US" sz="2700" dirty="0">
              <a:latin typeface="+mj-lt"/>
              <a:ea typeface="Arial Unicode MS" panose="020B0604020202020204" pitchFamily="34" charset="-122"/>
              <a:cs typeface="Arial Unicode MS" panose="020B0604020202020204" pitchFamily="34" charset="-122"/>
            </a:endParaRPr>
          </a:p>
        </p:txBody>
      </p:sp>
      <p:grpSp>
        <p:nvGrpSpPr>
          <p:cNvPr id="30" name="QQ2635243521"/>
          <p:cNvGrpSpPr/>
          <p:nvPr/>
        </p:nvGrpSpPr>
        <p:grpSpPr>
          <a:xfrm>
            <a:off x="4099168" y="2843530"/>
            <a:ext cx="3217355" cy="429260"/>
            <a:chOff x="6315199" y="2410178"/>
            <a:chExt cx="3744416" cy="511504"/>
          </a:xfrm>
          <a:solidFill>
            <a:srgbClr val="25C1FB"/>
          </a:solidFill>
        </p:grpSpPr>
        <p:sp>
          <p:nvSpPr>
            <p:cNvPr id="31" name="圆角矩形 30"/>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移动应用</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文本框 18"/>
          <p:cNvSpPr txBox="1"/>
          <p:nvPr/>
        </p:nvSpPr>
        <p:spPr>
          <a:xfrm>
            <a:off x="4211955" y="1144270"/>
            <a:ext cx="944880" cy="321945"/>
          </a:xfrm>
          <a:prstGeom prst="rect">
            <a:avLst/>
          </a:prstGeom>
          <a:noFill/>
        </p:spPr>
        <p:txBody>
          <a:bodyPr wrap="none" rtlCol="0" anchor="t">
            <a:spAutoFit/>
          </a:bodyPr>
          <a:p>
            <a:pPr algn="l">
              <a:lnSpc>
                <a:spcPct val="100000"/>
              </a:lnSpc>
              <a:buClrTx/>
              <a:buSzTx/>
              <a:buFontTx/>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整体方案</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QQ2635243521"/>
          <p:cNvSpPr/>
          <p:nvPr/>
        </p:nvSpPr>
        <p:spPr>
          <a:xfrm>
            <a:off x="3533930" y="3459150"/>
            <a:ext cx="384495" cy="348571"/>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6</a:t>
            </a:r>
            <a:endParaRPr lang="en-US" altLang="zh-CN" sz="2700" dirty="0">
              <a:latin typeface="+mj-lt"/>
              <a:ea typeface="Arial Unicode MS" panose="020B0604020202020204" pitchFamily="34" charset="-122"/>
              <a:cs typeface="Arial Unicode MS" panose="020B0604020202020204" pitchFamily="34" charset="-122"/>
            </a:endParaRPr>
          </a:p>
        </p:txBody>
      </p:sp>
      <p:grpSp>
        <p:nvGrpSpPr>
          <p:cNvPr id="45" name="QQ2635243521"/>
          <p:cNvGrpSpPr/>
          <p:nvPr/>
        </p:nvGrpSpPr>
        <p:grpSpPr>
          <a:xfrm>
            <a:off x="4099168" y="3412490"/>
            <a:ext cx="3217355" cy="429260"/>
            <a:chOff x="6315199" y="2410178"/>
            <a:chExt cx="3744416" cy="511504"/>
          </a:xfrm>
          <a:solidFill>
            <a:srgbClr val="25C1FB"/>
          </a:solidFill>
        </p:grpSpPr>
        <p:sp>
          <p:nvSpPr>
            <p:cNvPr id="46" name="圆角矩形 45"/>
            <p:cNvSpPr/>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p>
              <a:pPr algn="ctr">
                <a:defRPr/>
              </a:pPr>
              <a:endParaRPr lang="zh-CN" altLang="en-US" sz="2700" dirty="0">
                <a:latin typeface="+mj-lt"/>
                <a:ea typeface="Arial Unicode MS" panose="020B0604020202020204" pitchFamily="34" charset="-122"/>
                <a:cs typeface="Arial Unicode MS" panose="020B0604020202020204" pitchFamily="34" charset="-122"/>
              </a:endParaRPr>
            </a:p>
          </p:txBody>
        </p:sp>
        <p:sp>
          <p:nvSpPr>
            <p:cNvPr id="47" name="矩形 46"/>
            <p:cNvSpPr/>
            <p:nvPr/>
          </p:nvSpPr>
          <p:spPr>
            <a:xfrm>
              <a:off x="6514234" y="2509994"/>
              <a:ext cx="3312367" cy="381636"/>
            </a:xfrm>
            <a:prstGeom prst="rect">
              <a:avLst/>
            </a:prstGeom>
            <a:grpFill/>
          </p:spPr>
          <p:txBody>
            <a:bodyPr wrap="square" lIns="91422" tIns="45711" rIns="91422" bIns="45711">
              <a:spAutoFit/>
            </a:bodyPr>
            <a:p>
              <a:pPr>
                <a:defRPr/>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客户案例</a:t>
              </a:r>
              <a:endPar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8" name="QQ2635243521"/>
          <p:cNvSpPr/>
          <p:nvPr/>
        </p:nvSpPr>
        <p:spPr>
          <a:xfrm>
            <a:off x="3552030" y="3453392"/>
            <a:ext cx="384175" cy="347980"/>
          </a:xfrm>
          <a:prstGeom prst="roundRect">
            <a:avLst/>
          </a:prstGeom>
          <a:solidFill>
            <a:srgbClr val="25C1F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p>
            <a:pPr algn="ctr">
              <a:defRPr/>
            </a:pPr>
            <a:r>
              <a:rPr lang="en-US" altLang="zh-CN" sz="2700" dirty="0">
                <a:latin typeface="+mj-lt"/>
                <a:ea typeface="Arial Unicode MS" panose="020B0604020202020204" pitchFamily="34" charset="-122"/>
                <a:cs typeface="Arial Unicode MS" panose="020B0604020202020204" pitchFamily="34" charset="-122"/>
              </a:rPr>
              <a:t>5</a:t>
            </a:r>
            <a:endParaRPr lang="en-US" altLang="zh-CN" sz="2700" dirty="0">
              <a:latin typeface="+mj-lt"/>
              <a:ea typeface="Arial Unicode MS" panose="020B0604020202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847340" y="666115"/>
            <a:ext cx="6001385" cy="3458210"/>
          </a:xfrm>
          <a:prstGeom prst="rect">
            <a:avLst/>
          </a:prstGeom>
        </p:spPr>
      </p:pic>
      <p:sp>
        <p:nvSpPr>
          <p:cNvPr id="3" name="标题 2"/>
          <p:cNvSpPr>
            <a:spLocks noGrp="1"/>
          </p:cNvSpPr>
          <p:nvPr>
            <p:ph type="title"/>
          </p:nvPr>
        </p:nvSpPr>
        <p:spPr/>
        <p:txBody>
          <a:bodyPr>
            <a:normAutofit fontScale="90000"/>
          </a:bodyPr>
          <a:lstStyle/>
          <a:p>
            <a:r>
              <a:rPr sz="2400" smtClean="0">
                <a:sym typeface="+mn-ea"/>
              </a:rPr>
              <a:t>基础数据设置</a:t>
            </a:r>
            <a:r>
              <a:rPr lang="en-US" altLang="zh-CN" sz="2400" smtClean="0">
                <a:sym typeface="+mn-ea"/>
              </a:rPr>
              <a:t>-</a:t>
            </a:r>
            <a:r>
              <a:rPr sz="2400" smtClean="0">
                <a:sym typeface="+mn-ea"/>
              </a:rPr>
              <a:t>设置数据权限</a:t>
            </a:r>
            <a:endParaRPr lang="zh-CN" altLang="en-US" sz="2400" dirty="0"/>
          </a:p>
        </p:txBody>
      </p:sp>
      <p:sp>
        <p:nvSpPr>
          <p:cNvPr id="13" name="TextBox 12" descr="7b0a20202020227461726765744964223a202270726f636573734f6e6c696e6554657874426f78220a7d0a"/>
          <p:cNvSpPr txBox="1">
            <a:spLocks noChangeArrowheads="1"/>
          </p:cNvSpPr>
          <p:nvPr/>
        </p:nvSpPr>
        <p:spPr bwMode="auto">
          <a:xfrm>
            <a:off x="108120" y="1131474"/>
            <a:ext cx="2643236" cy="1641475"/>
          </a:xfrm>
          <a:prstGeom prst="rect">
            <a:avLst/>
          </a:prstGeom>
          <a:noFill/>
          <a:ln w="9525">
            <a:noFill/>
            <a:miter lim="800000"/>
          </a:ln>
        </p:spPr>
        <p:txBody>
          <a:bodyPr wrap="square">
            <a:spAutoFit/>
          </a:bodyPr>
          <a:lstStyle/>
          <a:p>
            <a:pPr indent="342900" algn="l" defTabSz="457200"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按照用户设置业务单据的权限，支持设置上级领导下级领导和部门之间的设置，同时支持直接指定组织架构外的其他的部门和职员。</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4" name="TextBox 13"/>
          <p:cNvSpPr txBox="1">
            <a:spLocks noChangeArrowheads="1"/>
          </p:cNvSpPr>
          <p:nvPr/>
        </p:nvSpPr>
        <p:spPr bwMode="auto">
          <a:xfrm>
            <a:off x="107840" y="3291624"/>
            <a:ext cx="2500313" cy="1476375"/>
          </a:xfrm>
          <a:prstGeom prst="rect">
            <a:avLst/>
          </a:prstGeom>
          <a:noFill/>
          <a:ln w="9525">
            <a:noFill/>
            <a:miter lim="800000"/>
          </a:ln>
        </p:spPr>
        <p:txBody>
          <a:bodyPr wrap="square">
            <a:spAutoFit/>
          </a:bodyPr>
          <a:lstStyle/>
          <a:p>
            <a:pPr indent="342900" algn="l" defTabSz="457200"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CRM系统的业务的特殊性造成业务数据的权限功能比较严密，需要一套比较严密的权限体系的支持，数据规则的设置能够满足简单和复杂的业务数据权限控制。</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271589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17" name="圆角矩形标注 16"/>
          <p:cNvSpPr/>
          <p:nvPr/>
        </p:nvSpPr>
        <p:spPr>
          <a:xfrm>
            <a:off x="6372076" y="1707658"/>
            <a:ext cx="1872208" cy="576064"/>
          </a:xfrm>
          <a:prstGeom prst="wedgeRoundRectCallout">
            <a:avLst>
              <a:gd name="adj1" fmla="val -172195"/>
              <a:gd name="adj2" fmla="val -68212"/>
              <a:gd name="adj3" fmla="val 16667"/>
            </a:avLst>
          </a:prstGeom>
          <a:no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p>
            <a:pPr algn="ctr"/>
            <a:r>
              <a:rPr lang="zh-CN" altLang="en-US" sz="1100" dirty="0" smtClean="0">
                <a:solidFill>
                  <a:srgbClr val="FF0000"/>
                </a:solidFill>
                <a:latin typeface="微软雅黑" panose="020B0503020204020204" pitchFamily="34" charset="-122"/>
                <a:ea typeface="微软雅黑" panose="020B0503020204020204" pitchFamily="34" charset="-122"/>
              </a:rPr>
              <a:t>可按照用户设置单据的数据权限，默认权限是查看本人的权限</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sz="2400" smtClean="0">
                <a:sym typeface="+mn-ea"/>
              </a:rPr>
              <a:t>基础数据设置</a:t>
            </a:r>
            <a:r>
              <a:rPr lang="en-US" altLang="zh-CN" sz="2400" smtClean="0">
                <a:sym typeface="+mn-ea"/>
              </a:rPr>
              <a:t>-</a:t>
            </a:r>
            <a:r>
              <a:rPr sz="2400">
                <a:sym typeface="+mn-ea"/>
              </a:rPr>
              <a:t>撞</a:t>
            </a:r>
            <a:r>
              <a:rPr sz="2400" smtClean="0">
                <a:sym typeface="+mn-ea"/>
              </a:rPr>
              <a:t>单参数设置</a:t>
            </a:r>
            <a:endParaRPr lang="zh-CN" altLang="en-US" sz="2400" dirty="0"/>
          </a:p>
        </p:txBody>
      </p:sp>
      <p:sp>
        <p:nvSpPr>
          <p:cNvPr id="13" name="TextBox 12" descr="7b0a20202020227461726765744964223a202270726f636573734f6e6c696e6554657874426f78220a7d0a"/>
          <p:cNvSpPr txBox="1">
            <a:spLocks noChangeArrowheads="1"/>
          </p:cNvSpPr>
          <p:nvPr/>
        </p:nvSpPr>
        <p:spPr bwMode="auto">
          <a:xfrm>
            <a:off x="108120" y="1131474"/>
            <a:ext cx="2643236" cy="1364615"/>
          </a:xfrm>
          <a:prstGeom prst="rect">
            <a:avLst/>
          </a:prstGeom>
          <a:noFill/>
          <a:ln w="9525">
            <a:noFill/>
            <a:miter lim="800000"/>
          </a:ln>
        </p:spPr>
        <p:txBody>
          <a:bodyPr wrap="square">
            <a:spAutoFit/>
          </a:bodyPr>
          <a:lstStyle/>
          <a:p>
            <a:pPr indent="342900" algn="l" defTabSz="457200">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线索、客户、商机支持撞单参数设置，在业务数据维护过程中可通过设置的参数来进行撞单分析和提示。</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indent="342900" defTabSz="457200">
              <a:spcBef>
                <a:spcPct val="20000"/>
              </a:spcBef>
              <a:buClr>
                <a:srgbClr val="FF6600"/>
              </a:buClr>
              <a:buFont typeface="Wingdings" panose="05000000000000000000" pitchFamily="2" charset="2"/>
              <a:buChar char="n"/>
            </a:pPr>
            <a:endParaRPr lang="en-US" altLang="zh-CN"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4" name="TextBox 13"/>
          <p:cNvSpPr txBox="1">
            <a:spLocks noChangeArrowheads="1"/>
          </p:cNvSpPr>
          <p:nvPr/>
        </p:nvSpPr>
        <p:spPr bwMode="auto">
          <a:xfrm>
            <a:off x="107840" y="3291624"/>
            <a:ext cx="2500313" cy="1476375"/>
          </a:xfrm>
          <a:prstGeom prst="rect">
            <a:avLst/>
          </a:prstGeom>
          <a:noFill/>
          <a:ln w="9525">
            <a:noFill/>
            <a:miter lim="800000"/>
          </a:ln>
        </p:spPr>
        <p:txBody>
          <a:bodyPr wrap="square">
            <a:spAutoFit/>
          </a:bodyPr>
          <a:lstStyle/>
          <a:p>
            <a:pPr indent="342900" algn="l" defTabSz="457200"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sym typeface="+mn-ea"/>
              </a:rPr>
              <a:t>为了提供一个良好的、公平的市场环境，需要通过系统的撞单分析控制来控制业务员之间的良性竞争。</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eaLnBrk="1" latinLnBrk="0" hangingPunct="1">
              <a:lnSpc>
                <a:spcPct val="150000"/>
              </a:lnSpc>
              <a:spcBef>
                <a:spcPts val="0"/>
              </a:spcBef>
              <a:buClr>
                <a:srgbClr val="FF6600"/>
              </a:buClr>
              <a:buSzTx/>
              <a:buFont typeface="Wingdings" panose="05000000000000000000" pitchFamily="2" charset="2"/>
              <a:buChar char="n"/>
            </a:pP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271589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915285" y="555625"/>
            <a:ext cx="6005195" cy="3190875"/>
          </a:xfrm>
          <a:prstGeom prst="rect">
            <a:avLst/>
          </a:prstGeom>
        </p:spPr>
      </p:pic>
      <p:pic>
        <p:nvPicPr>
          <p:cNvPr id="7" name="图片 6"/>
          <p:cNvPicPr>
            <a:picLocks noChangeAspect="1"/>
          </p:cNvPicPr>
          <p:nvPr/>
        </p:nvPicPr>
        <p:blipFill>
          <a:blip r:embed="rId2"/>
          <a:stretch>
            <a:fillRect/>
          </a:stretch>
        </p:blipFill>
        <p:spPr>
          <a:xfrm>
            <a:off x="3059430" y="915670"/>
            <a:ext cx="5899785" cy="3134360"/>
          </a:xfrm>
          <a:prstGeom prst="rect">
            <a:avLst/>
          </a:prstGeom>
        </p:spPr>
      </p:pic>
      <p:pic>
        <p:nvPicPr>
          <p:cNvPr id="8" name="图片 7"/>
          <p:cNvPicPr>
            <a:picLocks noChangeAspect="1"/>
          </p:cNvPicPr>
          <p:nvPr/>
        </p:nvPicPr>
        <p:blipFill>
          <a:blip r:embed="rId3"/>
          <a:stretch>
            <a:fillRect/>
          </a:stretch>
        </p:blipFill>
        <p:spPr>
          <a:xfrm>
            <a:off x="3203575" y="1203325"/>
            <a:ext cx="5881370" cy="3124835"/>
          </a:xfrm>
          <a:prstGeom prst="rect">
            <a:avLst/>
          </a:prstGeom>
        </p:spPr>
      </p:pic>
      <p:sp>
        <p:nvSpPr>
          <p:cNvPr id="20" name="圆角矩形标注 19"/>
          <p:cNvSpPr/>
          <p:nvPr/>
        </p:nvSpPr>
        <p:spPr>
          <a:xfrm>
            <a:off x="6607810" y="2592705"/>
            <a:ext cx="1871980" cy="699135"/>
          </a:xfrm>
          <a:prstGeom prst="wedgeRoundRectCallout">
            <a:avLst>
              <a:gd name="adj1" fmla="val -116824"/>
              <a:gd name="adj2" fmla="val 35831"/>
              <a:gd name="adj3" fmla="val 16667"/>
            </a:avLst>
          </a:prstGeom>
          <a:no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p>
            <a:pPr algn="l"/>
            <a:r>
              <a:rPr lang="zh-CN" altLang="en-US" sz="1100" dirty="0" smtClean="0">
                <a:solidFill>
                  <a:srgbClr val="FF0000"/>
                </a:solidFill>
                <a:latin typeface="微软雅黑" panose="020B0503020204020204" pitchFamily="34" charset="-122"/>
                <a:ea typeface="微软雅黑" panose="020B0503020204020204" pitchFamily="34" charset="-122"/>
              </a:rPr>
              <a:t>通过设置撞单的字段和匹配度来控制线索撞单，撞单结果显示字段也可进行设置</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21" name="圆角矩形标注 20"/>
          <p:cNvSpPr/>
          <p:nvPr/>
        </p:nvSpPr>
        <p:spPr>
          <a:xfrm>
            <a:off x="6083935" y="3867785"/>
            <a:ext cx="2068195" cy="667385"/>
          </a:xfrm>
          <a:prstGeom prst="wedgeRoundRectCallout">
            <a:avLst>
              <a:gd name="adj1" fmla="val -100568"/>
              <a:gd name="adj2" fmla="val -41151"/>
              <a:gd name="adj3" fmla="val 16667"/>
            </a:avLst>
          </a:prstGeom>
          <a:no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p>
            <a:pPr algn="ctr"/>
            <a:r>
              <a:rPr lang="zh-CN" altLang="en-US" sz="1100" dirty="0" smtClean="0">
                <a:solidFill>
                  <a:srgbClr val="FF0000"/>
                </a:solidFill>
                <a:latin typeface="微软雅黑" panose="020B0503020204020204" pitchFamily="34" charset="-122"/>
                <a:ea typeface="微软雅黑" panose="020B0503020204020204" pitchFamily="34" charset="-122"/>
              </a:rPr>
              <a:t>通过参数设置来辅助撞单判断的规则，同时可设置撞单之后单据是否允许保存</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sz="2400" smtClean="0">
                <a:sym typeface="+mn-ea"/>
              </a:rPr>
              <a:t>基础数据设置</a:t>
            </a:r>
            <a:r>
              <a:rPr lang="en-US" altLang="zh-CN" sz="2400" smtClean="0">
                <a:sym typeface="+mn-ea"/>
              </a:rPr>
              <a:t>-</a:t>
            </a:r>
            <a:r>
              <a:rPr sz="2400" smtClean="0">
                <a:sym typeface="+mn-ea"/>
              </a:rPr>
              <a:t>容量及状态设置</a:t>
            </a:r>
            <a:endParaRPr lang="zh-CN" altLang="en-US" sz="2400" dirty="0"/>
          </a:p>
        </p:txBody>
      </p:sp>
      <p:sp>
        <p:nvSpPr>
          <p:cNvPr id="13" name="TextBox 12" descr="7b0a20202020227461726765744964223a202270726f636573734f6e6c696e6554657874426f78220a7d0a"/>
          <p:cNvSpPr txBox="1">
            <a:spLocks noChangeArrowheads="1"/>
          </p:cNvSpPr>
          <p:nvPr/>
        </p:nvSpPr>
        <p:spPr bwMode="auto">
          <a:xfrm>
            <a:off x="107950" y="1131570"/>
            <a:ext cx="2705735" cy="1811655"/>
          </a:xfrm>
          <a:prstGeom prst="rect">
            <a:avLst/>
          </a:prstGeom>
          <a:noFill/>
          <a:ln w="9525">
            <a:noFill/>
            <a:miter lim="800000"/>
          </a:ln>
        </p:spPr>
        <p:txBody>
          <a:bodyPr wrap="square">
            <a:noAutofit/>
          </a:bodyPr>
          <a:lstStyle/>
          <a:p>
            <a:pPr indent="342900" algn="l" defTabSz="457200">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对业务员的客户容量、线索容量进行设置</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对不联系多少天、未成交多少天的客户放入公海进行设置</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对</a:t>
            </a:r>
            <a:r>
              <a:rPr lang="en-US" altLang="zh-CN" sz="1200" dirty="0" smtClean="0">
                <a:solidFill>
                  <a:schemeClr val="bg1"/>
                </a:solidFill>
                <a:uFillTx/>
                <a:latin typeface="微软雅黑" panose="020B0503020204020204" pitchFamily="34" charset="-122"/>
                <a:ea typeface="微软雅黑" panose="020B0503020204020204" pitchFamily="34" charset="-122"/>
              </a:rPr>
              <a:t>“</a:t>
            </a:r>
            <a:r>
              <a:rPr lang="zh-CN" altLang="en-US" sz="1200" dirty="0" smtClean="0">
                <a:solidFill>
                  <a:schemeClr val="bg1"/>
                </a:solidFill>
                <a:uFillTx/>
                <a:latin typeface="微软雅黑" panose="020B0503020204020204" pitchFamily="34" charset="-122"/>
                <a:ea typeface="微软雅黑" panose="020B0503020204020204" pitchFamily="34" charset="-122"/>
              </a:rPr>
              <a:t>新、老</a:t>
            </a:r>
            <a:r>
              <a:rPr lang="en-US" altLang="zh-CN" sz="1200" dirty="0" smtClean="0">
                <a:solidFill>
                  <a:schemeClr val="bg1"/>
                </a:solidFill>
                <a:uFillTx/>
                <a:latin typeface="微软雅黑" panose="020B0503020204020204" pitchFamily="34" charset="-122"/>
                <a:ea typeface="微软雅黑" panose="020B0503020204020204" pitchFamily="34" charset="-122"/>
              </a:rPr>
              <a:t>”</a:t>
            </a:r>
            <a:r>
              <a:rPr lang="zh-CN" altLang="en-US" sz="1200" dirty="0" smtClean="0">
                <a:solidFill>
                  <a:schemeClr val="bg1"/>
                </a:solidFill>
                <a:uFillTx/>
                <a:latin typeface="微软雅黑" panose="020B0503020204020204" pitchFamily="34" charset="-122"/>
                <a:ea typeface="微软雅黑" panose="020B0503020204020204" pitchFamily="34" charset="-122"/>
              </a:rPr>
              <a:t>客户状态转换条件进行设置</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a:lnSpc>
                <a:spcPct val="150000"/>
              </a:lnSpc>
              <a:spcBef>
                <a:spcPts val="0"/>
              </a:spcBef>
              <a:buClr>
                <a:srgbClr val="FF6600"/>
              </a:buClr>
              <a:buSzTx/>
              <a:buFont typeface="Wingdings" panose="05000000000000000000" pitchFamily="2" charset="2"/>
              <a:buChar char="n"/>
            </a:pP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14" name="TextBox 13"/>
          <p:cNvSpPr txBox="1">
            <a:spLocks noChangeArrowheads="1"/>
          </p:cNvSpPr>
          <p:nvPr/>
        </p:nvSpPr>
        <p:spPr bwMode="auto">
          <a:xfrm>
            <a:off x="107950" y="3363595"/>
            <a:ext cx="2705735" cy="645160"/>
          </a:xfrm>
          <a:prstGeom prst="rect">
            <a:avLst/>
          </a:prstGeom>
          <a:noFill/>
          <a:ln w="9525">
            <a:noFill/>
            <a:miter lim="800000"/>
          </a:ln>
        </p:spPr>
        <p:txBody>
          <a:bodyPr wrap="square">
            <a:spAutoFit/>
          </a:bodyPr>
          <a:lstStyle/>
          <a:p>
            <a:pPr indent="342900" algn="l" defTabSz="457200" eaLnBrk="1" latinLnBrk="0" hangingPunct="1">
              <a:lnSpc>
                <a:spcPct val="150000"/>
              </a:lnSpc>
              <a:spcBef>
                <a:spcPts val="0"/>
              </a:spcBef>
              <a:buClr>
                <a:srgbClr val="FF6600"/>
              </a:buClr>
              <a:buSzTx/>
              <a:buFont typeface="Wingdings" panose="05000000000000000000" pitchFamily="2" charset="2"/>
              <a:buChar char="n"/>
            </a:pPr>
            <a:r>
              <a:rPr lang="zh-CN" altLang="en-US" sz="1200" dirty="0" smtClean="0">
                <a:solidFill>
                  <a:schemeClr val="bg1"/>
                </a:solidFill>
                <a:uFillTx/>
                <a:latin typeface="微软雅黑" panose="020B0503020204020204" pitchFamily="34" charset="-122"/>
                <a:ea typeface="微软雅黑" panose="020B0503020204020204" pitchFamily="34" charset="-122"/>
              </a:rPr>
              <a:t>提升销售人员客户</a:t>
            </a:r>
            <a:r>
              <a:rPr lang="en-US" altLang="zh-CN" sz="1200" dirty="0" smtClean="0">
                <a:solidFill>
                  <a:schemeClr val="bg1"/>
                </a:solidFill>
                <a:uFillTx/>
                <a:latin typeface="微软雅黑" panose="020B0503020204020204" pitchFamily="34" charset="-122"/>
                <a:ea typeface="微软雅黑" panose="020B0503020204020204" pitchFamily="34" charset="-122"/>
              </a:rPr>
              <a:t> </a:t>
            </a:r>
            <a:r>
              <a:rPr lang="zh-CN" altLang="en-US" sz="1200" dirty="0" smtClean="0">
                <a:solidFill>
                  <a:schemeClr val="bg1"/>
                </a:solidFill>
                <a:uFillTx/>
                <a:latin typeface="微软雅黑" panose="020B0503020204020204" pitchFamily="34" charset="-122"/>
                <a:ea typeface="微软雅黑" panose="020B0503020204020204" pitchFamily="34" charset="-122"/>
              </a:rPr>
              <a:t>联系的积极性</a:t>
            </a: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a:p>
            <a:pPr indent="342900" algn="l" defTabSz="457200" eaLnBrk="1" latinLnBrk="0" hangingPunct="1">
              <a:lnSpc>
                <a:spcPct val="150000"/>
              </a:lnSpc>
              <a:spcBef>
                <a:spcPts val="0"/>
              </a:spcBef>
              <a:buClr>
                <a:srgbClr val="FF6600"/>
              </a:buClr>
              <a:buSzTx/>
              <a:buFont typeface="Wingdings" panose="05000000000000000000" pitchFamily="2" charset="2"/>
              <a:buChar char="n"/>
            </a:pPr>
            <a:endParaRPr lang="zh-CN" altLang="en-US" sz="1200" dirty="0" smtClean="0">
              <a:solidFill>
                <a:schemeClr val="bg1"/>
              </a:solidFill>
              <a:uFillTx/>
              <a:latin typeface="微软雅黑" panose="020B0503020204020204" pitchFamily="34" charset="-122"/>
              <a:ea typeface="微软雅黑" panose="020B0503020204020204" pitchFamily="34" charset="-122"/>
            </a:endParaRPr>
          </a:p>
        </p:txBody>
      </p:sp>
      <p:sp>
        <p:nvSpPr>
          <p:cNvPr id="2" name="矩形 1"/>
          <p:cNvSpPr/>
          <p:nvPr/>
        </p:nvSpPr>
        <p:spPr bwMode="auto">
          <a:xfrm>
            <a:off x="107950" y="666115"/>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smtClean="0">
                <a:solidFill>
                  <a:schemeClr val="bg1"/>
                </a:solidFill>
                <a:latin typeface="微软雅黑" panose="020B0503020204020204" pitchFamily="34" charset="-122"/>
                <a:ea typeface="微软雅黑" panose="020B0503020204020204" pitchFamily="34" charset="-122"/>
                <a:sym typeface="+mn-ea"/>
              </a:rPr>
              <a:t>应用介绍</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107950" y="2931160"/>
            <a:ext cx="2705735" cy="428625"/>
          </a:xfrm>
          <a:prstGeom prst="rect">
            <a:avLst/>
          </a:prstGeom>
          <a:solidFill>
            <a:srgbClr val="00B0F0"/>
          </a:solidFill>
          <a:ln w="9525" cap="flat" cmpd="sng" algn="ctr">
            <a:noFill/>
            <a:prstDash val="solid"/>
          </a:ln>
          <a:effectLst/>
        </p:spPr>
        <p:txBody>
          <a:bodyPr anchor="ctr"/>
          <a:p>
            <a:pPr algn="l" defTabSz="609600" fontAlgn="auto">
              <a:buClrTx/>
              <a:buSzTx/>
              <a:buFontTx/>
            </a:pPr>
            <a:r>
              <a:rPr lang="zh-CN" altLang="en-US" b="1" dirty="0">
                <a:solidFill>
                  <a:prstClr val="white"/>
                </a:solidFill>
                <a:latin typeface="微软雅黑" panose="020B0503020204020204" pitchFamily="34" charset="-122"/>
                <a:ea typeface="微软雅黑" panose="020B0503020204020204" pitchFamily="34" charset="-122"/>
              </a:rPr>
              <a:t>应用场景</a:t>
            </a:r>
            <a:endParaRPr lang="zh-CN" altLang="en-US" b="1" dirty="0">
              <a:solidFill>
                <a:prstClr val="whit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2915920" y="666115"/>
            <a:ext cx="6051550" cy="3474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666.995275590551,&quot;width&quot;:1814.3748031496064}"/>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COMMONDATA" val="eyJoZGlkIjoiMTI3YzY2MjUyYTg3NWQzZjNiYjU1MmQ5ZTgzYWVmY2EifQ=="/>
  <p:tag name="KSO_WPP_MARK_KEY" val="ceff5cb9-f759-4cad-88e6-1eb2381234df"/>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5207,&quot;width&quot;:9800}"/>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PLACING_PICTURE_USER_VIEWPORT" val="{&quot;height&quot;:6141,&quot;width&quot;:9299}"/>
</p:tagLst>
</file>

<file path=ppt/tags/tag6.xml><?xml version="1.0" encoding="utf-8"?>
<p:tagLst xmlns:p="http://schemas.openxmlformats.org/presentationml/2006/main">
  <p:tag name="KSO_WM_UNIT_PLACING_PICTURE_USER_VIEWPORT" val="{&quot;height&quot;:6444,&quot;width&quot;:9279}"/>
</p:tagLst>
</file>

<file path=ppt/tags/tag7.xml><?xml version="1.0" encoding="utf-8"?>
<p:tagLst xmlns:p="http://schemas.openxmlformats.org/presentationml/2006/main">
  <p:tag name="KSO_WM_UNIT_PLACING_PICTURE_USER_VIEWPORT" val="{&quot;height&quot;:6041,&quot;width&quot;:9271}"/>
</p:tagLst>
</file>

<file path=ppt/tags/tag8.xml><?xml version="1.0" encoding="utf-8"?>
<p:tagLst xmlns:p="http://schemas.openxmlformats.org/presentationml/2006/main">
  <p:tag name="KSO_WM_UNIT_PLACING_PICTURE_USER_VIEWPORT" val="{&quot;height&quot;:11230,&quot;width&quot;:7930}"/>
</p:tagLst>
</file>

<file path=ppt/tags/tag9.xml><?xml version="1.0" encoding="utf-8"?>
<p:tagLst xmlns:p="http://schemas.openxmlformats.org/presentationml/2006/main">
  <p:tag name="KSO_WM_UNIT_PLACING_PICTURE_USER_VIEWPORT" val="{&quot;height&quot;:4181.113385826771,&quot;width&quot;:9694.765354330708}"/>
</p:tagLst>
</file>

<file path=ppt/theme/theme1.xml><?xml version="1.0" encoding="utf-8"?>
<a:theme xmlns:a="http://schemas.openxmlformats.org/drawingml/2006/main" name="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7_2012PPT模板（4：3版）">
  <a:themeElements>
    <a:clrScheme name="kingdee">
      <a:dk1>
        <a:srgbClr val="000000"/>
      </a:dk1>
      <a:lt1>
        <a:srgbClr val="FFFFFF"/>
      </a:lt1>
      <a:dk2>
        <a:srgbClr val="000000"/>
      </a:dk2>
      <a:lt2>
        <a:srgbClr val="404040"/>
      </a:lt2>
      <a:accent1>
        <a:srgbClr val="0060C0"/>
      </a:accent1>
      <a:accent2>
        <a:srgbClr val="003B76"/>
      </a:accent2>
      <a:accent3>
        <a:srgbClr val="FFFFFF"/>
      </a:accent3>
      <a:accent4>
        <a:srgbClr val="000000"/>
      </a:accent4>
      <a:accent5>
        <a:srgbClr val="AAB6DC"/>
      </a:accent5>
      <a:accent6>
        <a:srgbClr val="00356A"/>
      </a:accent6>
      <a:hlink>
        <a:srgbClr val="FF9900"/>
      </a:hlink>
      <a:folHlink>
        <a:srgbClr val="CC00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2012PPT模板（4：3版）</Template>
  <TotalTime>0</TotalTime>
  <Words>5968</Words>
  <Application>WPS 演示</Application>
  <PresentationFormat>全屏显示(16:9)</PresentationFormat>
  <Paragraphs>1158</Paragraphs>
  <Slides>49</Slides>
  <Notes>15</Notes>
  <HiddenSlides>1</HiddenSlides>
  <MMClips>0</MMClips>
  <ScaleCrop>false</ScaleCrop>
  <HeadingPairs>
    <vt:vector size="6" baseType="variant">
      <vt:variant>
        <vt:lpstr>已用的字体</vt:lpstr>
      </vt:variant>
      <vt:variant>
        <vt:i4>24</vt:i4>
      </vt:variant>
      <vt:variant>
        <vt:lpstr>主题</vt:lpstr>
      </vt:variant>
      <vt:variant>
        <vt:i4>16</vt:i4>
      </vt:variant>
      <vt:variant>
        <vt:lpstr>幻灯片标题</vt:lpstr>
      </vt:variant>
      <vt:variant>
        <vt:i4>49</vt:i4>
      </vt:variant>
    </vt:vector>
  </HeadingPairs>
  <TitlesOfParts>
    <vt:vector size="89" baseType="lpstr">
      <vt:lpstr>Arial</vt:lpstr>
      <vt:lpstr>宋体</vt:lpstr>
      <vt:lpstr>Wingdings</vt:lpstr>
      <vt:lpstr>微软雅黑</vt:lpstr>
      <vt:lpstr>Arial</vt:lpstr>
      <vt:lpstr>Source Code Pro Black</vt:lpstr>
      <vt:lpstr>Yu Gothic UI Semibold</vt:lpstr>
      <vt:lpstr>Source Serif Pro ExtraLight</vt:lpstr>
      <vt:lpstr>Arial Black</vt:lpstr>
      <vt:lpstr>Microsoft YaHei UI</vt:lpstr>
      <vt:lpstr>Yu Gothic Medium</vt:lpstr>
      <vt:lpstr>Calibri</vt:lpstr>
      <vt:lpstr>Heiti SC Medium</vt:lpstr>
      <vt:lpstr>Microsoft YaHei Bold</vt:lpstr>
      <vt:lpstr>Segoe Print</vt:lpstr>
      <vt:lpstr>Helvetica Neue</vt:lpstr>
      <vt:lpstr>Verdana</vt:lpstr>
      <vt:lpstr>MS PGothic</vt:lpstr>
      <vt:lpstr>Helvetica Neue</vt:lpstr>
      <vt:lpstr>Arial Unicode MS</vt:lpstr>
      <vt:lpstr>Times New Roman</vt:lpstr>
      <vt:lpstr>Segoe UI Light</vt:lpstr>
      <vt:lpstr>新宋体</vt:lpstr>
      <vt:lpstr>DejaVu Math TeX Gyre</vt:lpstr>
      <vt:lpstr>2012PPT模板（4：3版）</vt:lpstr>
      <vt:lpstr>2_2012PPT模板（4：3版）</vt:lpstr>
      <vt:lpstr>5_2012PPT模板（4：3版）</vt:lpstr>
      <vt:lpstr>6_2012PPT模板（4：3版）</vt:lpstr>
      <vt:lpstr>3_2012PPT模板（4：3版）</vt:lpstr>
      <vt:lpstr>7_2012PPT模板（4：3版）</vt:lpstr>
      <vt:lpstr>11_2012PPT模板（4：3版）</vt:lpstr>
      <vt:lpstr>12_2012PPT模板（4：3版）</vt:lpstr>
      <vt:lpstr>17_2012PPT模板（4：3版）</vt:lpstr>
      <vt:lpstr>4_2012PPT模板（4：3版）</vt:lpstr>
      <vt:lpstr>8_2012PPT模板（4：3版）</vt:lpstr>
      <vt:lpstr>1_2012PPT模板（4：3版）</vt:lpstr>
      <vt:lpstr>9_2012PPT模板（4：3版）</vt:lpstr>
      <vt:lpstr>10_2012PPT模板（4：3版）</vt:lpstr>
      <vt:lpstr>13_2012PPT模板（4：3版）</vt:lpstr>
      <vt:lpstr>14_2012PPT模板（4：3版）</vt:lpstr>
      <vt:lpstr>PowerPoint 演示文稿</vt:lpstr>
      <vt:lpstr>PowerPoint 演示文稿</vt:lpstr>
      <vt:lpstr> 基本概念 </vt:lpstr>
      <vt:lpstr>PowerPoint 演示文稿</vt:lpstr>
      <vt:lpstr>以客户为中心的解决方案</vt:lpstr>
      <vt:lpstr>PowerPoint 演示文稿</vt:lpstr>
      <vt:lpstr>基础数据设置-设置数据权限</vt:lpstr>
      <vt:lpstr>基础数据设置-撞单参数设置</vt:lpstr>
      <vt:lpstr>基础数据设置-容量及状态设置</vt:lpstr>
      <vt:lpstr>日程安排流程</vt:lpstr>
      <vt:lpstr>日程管理-工作计划&amp;总结</vt:lpstr>
      <vt:lpstr>日程管理-任务管理</vt:lpstr>
      <vt:lpstr>应用流程介绍-客户管理流程</vt:lpstr>
      <vt:lpstr>客户管理-线索管理</vt:lpstr>
      <vt:lpstr>客户管理-客户</vt:lpstr>
      <vt:lpstr>支持全局模糊查询</vt:lpstr>
      <vt:lpstr>客户管理-公海客户</vt:lpstr>
      <vt:lpstr>客户管理-客户细分</vt:lpstr>
      <vt:lpstr>客户管理-客户金字塔</vt:lpstr>
      <vt:lpstr>销售目标-系统思路</vt:lpstr>
      <vt:lpstr>销售目标-产品蓝图</vt:lpstr>
      <vt:lpstr>销售目标-设置与报表</vt:lpstr>
      <vt:lpstr>应用流程介绍-销售过程管理流程</vt:lpstr>
      <vt:lpstr>销售过程管理-销售方法阶段定义</vt:lpstr>
      <vt:lpstr>销售过程管理-竞争对手</vt:lpstr>
      <vt:lpstr>销售过程管理-商机维护</vt:lpstr>
      <vt:lpstr>销售过程管理-商机阶段评估推进</vt:lpstr>
      <vt:lpstr>销售过程管理-销售报价管理</vt:lpstr>
      <vt:lpstr>销售过程管理-销售合同管理</vt:lpstr>
      <vt:lpstr>样品管理</vt:lpstr>
      <vt:lpstr>应用流程介绍-服务管理流程</vt:lpstr>
      <vt:lpstr>服务管理-产品档案</vt:lpstr>
      <vt:lpstr>服务管理-客户反馈</vt:lpstr>
      <vt:lpstr>服务管理-服务工单</vt:lpstr>
      <vt:lpstr>提成管理</vt:lpstr>
      <vt:lpstr>对账单发送</vt:lpstr>
      <vt:lpstr>PowerPoint 演示文稿</vt:lpstr>
      <vt:lpstr>销售过程管理-报表分析</vt:lpstr>
      <vt:lpstr>PowerPoint 演示文稿</vt:lpstr>
      <vt:lpstr>微营销-助你成为营销达人</vt:lpstr>
      <vt:lpstr>自助式服务-打通企业与消费者的连接，提升服务响应速度</vt:lpstr>
      <vt:lpstr>APP</vt:lpstr>
      <vt:lpstr>微信公众号</vt:lpstr>
      <vt:lpstr>客户评价</vt:lpstr>
      <vt:lpstr>PowerPoint 演示文稿</vt:lpstr>
      <vt:lpstr>部分案例</vt:lpstr>
      <vt:lpstr>   案例客户一：湖南成普信息科技有限公司</vt:lpstr>
      <vt:lpstr>   案例客户二：天津梅曼激光技术有限公司</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K/3Cloud 信用管理</dc:title>
  <dc:creator>钟秋生</dc:creator>
  <cp:lastModifiedBy>鞠志广</cp:lastModifiedBy>
  <cp:revision>744</cp:revision>
  <dcterms:created xsi:type="dcterms:W3CDTF">2012-05-31T01:22:00Z</dcterms:created>
  <dcterms:modified xsi:type="dcterms:W3CDTF">2023-02-11T09:18:43Z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72F2563EB1B94871BE93573ED7CD577F</vt:lpwstr>
  </property>
</Properties>
</file>